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39"/>
  </p:notesMasterIdLst>
  <p:sldIdLst>
    <p:sldId id="549" r:id="rId2"/>
    <p:sldId id="293" r:id="rId3"/>
    <p:sldId id="323" r:id="rId4"/>
    <p:sldId id="557" r:id="rId5"/>
    <p:sldId id="566" r:id="rId6"/>
    <p:sldId id="261" r:id="rId7"/>
    <p:sldId id="556" r:id="rId8"/>
    <p:sldId id="558" r:id="rId9"/>
    <p:sldId id="559" r:id="rId10"/>
    <p:sldId id="565" r:id="rId11"/>
    <p:sldId id="567" r:id="rId12"/>
    <p:sldId id="568" r:id="rId13"/>
    <p:sldId id="569" r:id="rId14"/>
    <p:sldId id="570" r:id="rId15"/>
    <p:sldId id="575" r:id="rId16"/>
    <p:sldId id="576" r:id="rId17"/>
    <p:sldId id="260" r:id="rId18"/>
    <p:sldId id="571" r:id="rId19"/>
    <p:sldId id="572" r:id="rId20"/>
    <p:sldId id="573" r:id="rId21"/>
    <p:sldId id="574" r:id="rId22"/>
    <p:sldId id="577" r:id="rId23"/>
    <p:sldId id="578" r:id="rId24"/>
    <p:sldId id="580" r:id="rId25"/>
    <p:sldId id="581" r:id="rId26"/>
    <p:sldId id="584" r:id="rId27"/>
    <p:sldId id="583" r:id="rId28"/>
    <p:sldId id="582" r:id="rId29"/>
    <p:sldId id="585" r:id="rId30"/>
    <p:sldId id="586" r:id="rId31"/>
    <p:sldId id="257" r:id="rId32"/>
    <p:sldId id="587" r:id="rId33"/>
    <p:sldId id="588" r:id="rId34"/>
    <p:sldId id="325" r:id="rId35"/>
    <p:sldId id="317" r:id="rId36"/>
    <p:sldId id="532" r:id="rId37"/>
    <p:sldId id="589" r:id="rId38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891D"/>
    <a:srgbClr val="FFE9E8"/>
    <a:srgbClr val="F2E8DE"/>
    <a:srgbClr val="FCE6DC"/>
    <a:srgbClr val="FFDFD9"/>
    <a:srgbClr val="F07C34"/>
    <a:srgbClr val="E4722C"/>
    <a:srgbClr val="D04722"/>
    <a:srgbClr val="FF350D"/>
    <a:srgbClr val="FFBC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59" autoAdjust="0"/>
    <p:restoredTop sz="94651" autoAdjust="0"/>
  </p:normalViewPr>
  <p:slideViewPr>
    <p:cSldViewPr snapToGrid="0">
      <p:cViewPr varScale="1">
        <p:scale>
          <a:sx n="39" d="100"/>
          <a:sy n="39" d="100"/>
        </p:scale>
        <p:origin x="302" y="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" d="100"/>
        <a:sy n="20" d="100"/>
      </p:scale>
      <p:origin x="0" y="-230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8276B-17BB-4319-AEDA-49275AD12568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653DB-EE14-4C91-AB8C-7DCE6BD4C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39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46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91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337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783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229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674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1120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566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653DB-EE14-4C91-AB8C-7DCE6BD4C7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5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87D7E5-5A44-4334-82D0-22E464B284E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77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661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 noChangeAspect="1"/>
          </p:cNvSpPr>
          <p:nvPr>
            <p:ph type="pic" sz="quarter" idx="15"/>
          </p:nvPr>
        </p:nvSpPr>
        <p:spPr>
          <a:xfrm>
            <a:off x="5349874" y="1860550"/>
            <a:ext cx="3914775" cy="4286250"/>
          </a:xfrm>
          <a:custGeom>
            <a:avLst/>
            <a:gdLst>
              <a:gd name="connsiteX0" fmla="*/ 1958986 w 3914775"/>
              <a:gd name="connsiteY0" fmla="*/ 0 h 4286250"/>
              <a:gd name="connsiteX1" fmla="*/ 2300929 w 3914775"/>
              <a:gd name="connsiteY1" fmla="*/ 79908 h 4286250"/>
              <a:gd name="connsiteX2" fmla="*/ 3569636 w 3914775"/>
              <a:gd name="connsiteY2" fmla="*/ 815059 h 4286250"/>
              <a:gd name="connsiteX3" fmla="*/ 3914775 w 3914775"/>
              <a:gd name="connsiteY3" fmla="*/ 1409572 h 4286250"/>
              <a:gd name="connsiteX4" fmla="*/ 3914775 w 3914775"/>
              <a:gd name="connsiteY4" fmla="*/ 2876678 h 4286250"/>
              <a:gd name="connsiteX5" fmla="*/ 3569636 w 3914775"/>
              <a:gd name="connsiteY5" fmla="*/ 3467995 h 4286250"/>
              <a:gd name="connsiteX6" fmla="*/ 2300929 w 3914775"/>
              <a:gd name="connsiteY6" fmla="*/ 4203146 h 4286250"/>
              <a:gd name="connsiteX7" fmla="*/ 1958986 w 3914775"/>
              <a:gd name="connsiteY7" fmla="*/ 4286250 h 4286250"/>
              <a:gd name="connsiteX8" fmla="*/ 1613846 w 3914775"/>
              <a:gd name="connsiteY8" fmla="*/ 4203146 h 4286250"/>
              <a:gd name="connsiteX9" fmla="*/ 345139 w 3914775"/>
              <a:gd name="connsiteY9" fmla="*/ 3467995 h 4286250"/>
              <a:gd name="connsiteX10" fmla="*/ 0 w 3914775"/>
              <a:gd name="connsiteY10" fmla="*/ 2876678 h 4286250"/>
              <a:gd name="connsiteX11" fmla="*/ 0 w 3914775"/>
              <a:gd name="connsiteY11" fmla="*/ 1409572 h 4286250"/>
              <a:gd name="connsiteX12" fmla="*/ 345139 w 3914775"/>
              <a:gd name="connsiteY12" fmla="*/ 815059 h 4286250"/>
              <a:gd name="connsiteX13" fmla="*/ 1613846 w 3914775"/>
              <a:gd name="connsiteY13" fmla="*/ 79908 h 4286250"/>
              <a:gd name="connsiteX14" fmla="*/ 1958986 w 3914775"/>
              <a:gd name="connsiteY14" fmla="*/ 0 h 428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14775" h="4286250">
                <a:moveTo>
                  <a:pt x="1958986" y="0"/>
                </a:moveTo>
                <a:cubicBezTo>
                  <a:pt x="2080423" y="0"/>
                  <a:pt x="2205057" y="25570"/>
                  <a:pt x="2300929" y="79908"/>
                </a:cubicBezTo>
                <a:cubicBezTo>
                  <a:pt x="2300929" y="79908"/>
                  <a:pt x="2300929" y="79908"/>
                  <a:pt x="3569636" y="815059"/>
                </a:cubicBezTo>
                <a:cubicBezTo>
                  <a:pt x="3758184" y="923733"/>
                  <a:pt x="3914775" y="1189027"/>
                  <a:pt x="3914775" y="1409572"/>
                </a:cubicBezTo>
                <a:cubicBezTo>
                  <a:pt x="3914775" y="1409572"/>
                  <a:pt x="3914775" y="1409572"/>
                  <a:pt x="3914775" y="2876678"/>
                </a:cubicBezTo>
                <a:cubicBezTo>
                  <a:pt x="3914775" y="3094027"/>
                  <a:pt x="3758184" y="3359321"/>
                  <a:pt x="3569636" y="3467995"/>
                </a:cubicBezTo>
                <a:cubicBezTo>
                  <a:pt x="3569636" y="3467995"/>
                  <a:pt x="3569636" y="3467995"/>
                  <a:pt x="2300929" y="4203146"/>
                </a:cubicBezTo>
                <a:cubicBezTo>
                  <a:pt x="2205057" y="4257483"/>
                  <a:pt x="2080423" y="4286250"/>
                  <a:pt x="1958986" y="4286250"/>
                </a:cubicBezTo>
                <a:cubicBezTo>
                  <a:pt x="1834352" y="4286250"/>
                  <a:pt x="1709718" y="4257483"/>
                  <a:pt x="1613846" y="4203146"/>
                </a:cubicBezTo>
                <a:cubicBezTo>
                  <a:pt x="1613846" y="4203146"/>
                  <a:pt x="1613846" y="4203146"/>
                  <a:pt x="345139" y="3467995"/>
                </a:cubicBezTo>
                <a:cubicBezTo>
                  <a:pt x="156591" y="3359321"/>
                  <a:pt x="0" y="3094027"/>
                  <a:pt x="0" y="2876678"/>
                </a:cubicBezTo>
                <a:cubicBezTo>
                  <a:pt x="0" y="2876678"/>
                  <a:pt x="0" y="2876678"/>
                  <a:pt x="0" y="1409572"/>
                </a:cubicBezTo>
                <a:cubicBezTo>
                  <a:pt x="0" y="1189027"/>
                  <a:pt x="156591" y="923733"/>
                  <a:pt x="345139" y="815059"/>
                </a:cubicBezTo>
                <a:cubicBezTo>
                  <a:pt x="345139" y="815059"/>
                  <a:pt x="345139" y="815059"/>
                  <a:pt x="1613846" y="79908"/>
                </a:cubicBezTo>
                <a:cubicBezTo>
                  <a:pt x="1709718" y="25570"/>
                  <a:pt x="1834352" y="0"/>
                  <a:pt x="1958986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6"/>
          </p:nvPr>
        </p:nvSpPr>
        <p:spPr>
          <a:xfrm>
            <a:off x="15122524" y="1860550"/>
            <a:ext cx="3914776" cy="4286250"/>
          </a:xfrm>
          <a:custGeom>
            <a:avLst/>
            <a:gdLst>
              <a:gd name="connsiteX0" fmla="*/ 1958986 w 3914776"/>
              <a:gd name="connsiteY0" fmla="*/ 0 h 4286250"/>
              <a:gd name="connsiteX1" fmla="*/ 2300928 w 3914776"/>
              <a:gd name="connsiteY1" fmla="*/ 79908 h 4286250"/>
              <a:gd name="connsiteX2" fmla="*/ 3569636 w 3914776"/>
              <a:gd name="connsiteY2" fmla="*/ 815059 h 4286250"/>
              <a:gd name="connsiteX3" fmla="*/ 3914776 w 3914776"/>
              <a:gd name="connsiteY3" fmla="*/ 1409572 h 4286250"/>
              <a:gd name="connsiteX4" fmla="*/ 3914776 w 3914776"/>
              <a:gd name="connsiteY4" fmla="*/ 2876678 h 4286250"/>
              <a:gd name="connsiteX5" fmla="*/ 3569636 w 3914776"/>
              <a:gd name="connsiteY5" fmla="*/ 3467995 h 4286250"/>
              <a:gd name="connsiteX6" fmla="*/ 2300928 w 3914776"/>
              <a:gd name="connsiteY6" fmla="*/ 4203146 h 4286250"/>
              <a:gd name="connsiteX7" fmla="*/ 1958986 w 3914776"/>
              <a:gd name="connsiteY7" fmla="*/ 4286250 h 4286250"/>
              <a:gd name="connsiteX8" fmla="*/ 1613846 w 3914776"/>
              <a:gd name="connsiteY8" fmla="*/ 4203146 h 4286250"/>
              <a:gd name="connsiteX9" fmla="*/ 345139 w 3914776"/>
              <a:gd name="connsiteY9" fmla="*/ 3467995 h 4286250"/>
              <a:gd name="connsiteX10" fmla="*/ 0 w 3914776"/>
              <a:gd name="connsiteY10" fmla="*/ 2876678 h 4286250"/>
              <a:gd name="connsiteX11" fmla="*/ 0 w 3914776"/>
              <a:gd name="connsiteY11" fmla="*/ 1409572 h 4286250"/>
              <a:gd name="connsiteX12" fmla="*/ 345139 w 3914776"/>
              <a:gd name="connsiteY12" fmla="*/ 815059 h 4286250"/>
              <a:gd name="connsiteX13" fmla="*/ 1613846 w 3914776"/>
              <a:gd name="connsiteY13" fmla="*/ 79908 h 4286250"/>
              <a:gd name="connsiteX14" fmla="*/ 1958986 w 3914776"/>
              <a:gd name="connsiteY14" fmla="*/ 0 h 428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14776" h="4286250">
                <a:moveTo>
                  <a:pt x="1958986" y="0"/>
                </a:moveTo>
                <a:cubicBezTo>
                  <a:pt x="2080424" y="0"/>
                  <a:pt x="2205056" y="25570"/>
                  <a:pt x="2300928" y="79908"/>
                </a:cubicBezTo>
                <a:cubicBezTo>
                  <a:pt x="2300928" y="79908"/>
                  <a:pt x="2300928" y="79908"/>
                  <a:pt x="3569636" y="815059"/>
                </a:cubicBezTo>
                <a:cubicBezTo>
                  <a:pt x="3758184" y="923733"/>
                  <a:pt x="3914776" y="1189027"/>
                  <a:pt x="3914776" y="1409572"/>
                </a:cubicBezTo>
                <a:cubicBezTo>
                  <a:pt x="3914776" y="1409572"/>
                  <a:pt x="3914776" y="1409572"/>
                  <a:pt x="3914776" y="2876678"/>
                </a:cubicBezTo>
                <a:cubicBezTo>
                  <a:pt x="3914776" y="3094027"/>
                  <a:pt x="3758184" y="3359321"/>
                  <a:pt x="3569636" y="3467995"/>
                </a:cubicBezTo>
                <a:cubicBezTo>
                  <a:pt x="3569636" y="3467995"/>
                  <a:pt x="3569636" y="3467995"/>
                  <a:pt x="2300928" y="4203146"/>
                </a:cubicBezTo>
                <a:cubicBezTo>
                  <a:pt x="2205056" y="4257483"/>
                  <a:pt x="2080424" y="4286250"/>
                  <a:pt x="1958986" y="4286250"/>
                </a:cubicBezTo>
                <a:cubicBezTo>
                  <a:pt x="1834352" y="4286250"/>
                  <a:pt x="1709718" y="4257483"/>
                  <a:pt x="1613846" y="4203146"/>
                </a:cubicBezTo>
                <a:cubicBezTo>
                  <a:pt x="1613846" y="4203146"/>
                  <a:pt x="1613846" y="4203146"/>
                  <a:pt x="345139" y="3467995"/>
                </a:cubicBezTo>
                <a:cubicBezTo>
                  <a:pt x="156591" y="3359321"/>
                  <a:pt x="0" y="3094027"/>
                  <a:pt x="0" y="2876678"/>
                </a:cubicBezTo>
                <a:cubicBezTo>
                  <a:pt x="0" y="2876678"/>
                  <a:pt x="0" y="2876678"/>
                  <a:pt x="0" y="1409572"/>
                </a:cubicBezTo>
                <a:cubicBezTo>
                  <a:pt x="0" y="1189027"/>
                  <a:pt x="156591" y="923733"/>
                  <a:pt x="345139" y="815059"/>
                </a:cubicBezTo>
                <a:cubicBezTo>
                  <a:pt x="345139" y="815059"/>
                  <a:pt x="345139" y="815059"/>
                  <a:pt x="1613846" y="79908"/>
                </a:cubicBezTo>
                <a:cubicBezTo>
                  <a:pt x="1709718" y="25570"/>
                  <a:pt x="1834352" y="0"/>
                  <a:pt x="1958986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96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47700" y="647700"/>
            <a:ext cx="16443390" cy="11944351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96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5602901" y="1733550"/>
            <a:ext cx="1978828" cy="1979344"/>
          </a:xfrm>
          <a:prstGeom prst="ellipse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endParaRPr lang="en-US"/>
          </a:p>
        </p:txBody>
      </p:sp>
      <p:sp>
        <p:nvSpPr>
          <p:cNvPr id="9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11204172" y="1733550"/>
            <a:ext cx="1978828" cy="1979344"/>
          </a:xfrm>
          <a:prstGeom prst="ellipse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endParaRPr lang="en-US"/>
          </a:p>
        </p:txBody>
      </p:sp>
      <p:sp>
        <p:nvSpPr>
          <p:cNvPr id="10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16805443" y="1733550"/>
            <a:ext cx="1978828" cy="1979344"/>
          </a:xfrm>
          <a:prstGeom prst="ellipse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endParaRPr lang="en-US"/>
          </a:p>
        </p:txBody>
      </p:sp>
      <p:sp>
        <p:nvSpPr>
          <p:cNvPr id="11" name="Picture Placeholder 22"/>
          <p:cNvSpPr>
            <a:spLocks noGrp="1" noChangeAspect="1"/>
          </p:cNvSpPr>
          <p:nvPr>
            <p:ph type="pic" sz="quarter" idx="18"/>
          </p:nvPr>
        </p:nvSpPr>
        <p:spPr>
          <a:xfrm>
            <a:off x="5602901" y="7703630"/>
            <a:ext cx="1978828" cy="1979344"/>
          </a:xfrm>
          <a:prstGeom prst="ellipse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endParaRPr lang="en-US"/>
          </a:p>
        </p:txBody>
      </p:sp>
      <p:sp>
        <p:nvSpPr>
          <p:cNvPr id="12" name="Picture Placeholder 22"/>
          <p:cNvSpPr>
            <a:spLocks noGrp="1" noChangeAspect="1"/>
          </p:cNvSpPr>
          <p:nvPr>
            <p:ph type="pic" sz="quarter" idx="19"/>
          </p:nvPr>
        </p:nvSpPr>
        <p:spPr>
          <a:xfrm>
            <a:off x="11204172" y="7703630"/>
            <a:ext cx="1978828" cy="1979344"/>
          </a:xfrm>
          <a:prstGeom prst="ellipse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endParaRPr lang="en-US"/>
          </a:p>
        </p:txBody>
      </p:sp>
      <p:sp>
        <p:nvSpPr>
          <p:cNvPr id="13" name="Picture Placeholder 22"/>
          <p:cNvSpPr>
            <a:spLocks noGrp="1" noChangeAspect="1"/>
          </p:cNvSpPr>
          <p:nvPr>
            <p:ph type="pic" sz="quarter" idx="20"/>
          </p:nvPr>
        </p:nvSpPr>
        <p:spPr>
          <a:xfrm>
            <a:off x="16805443" y="7703630"/>
            <a:ext cx="1978828" cy="1979344"/>
          </a:xfrm>
          <a:prstGeom prst="ellipse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88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5602901" y="5023906"/>
            <a:ext cx="1978828" cy="1979344"/>
          </a:xfrm>
          <a:prstGeom prst="ellipse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endParaRPr lang="en-US"/>
          </a:p>
        </p:txBody>
      </p:sp>
      <p:sp>
        <p:nvSpPr>
          <p:cNvPr id="9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11204172" y="5023906"/>
            <a:ext cx="1978828" cy="1979344"/>
          </a:xfrm>
          <a:prstGeom prst="ellipse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endParaRPr lang="en-US"/>
          </a:p>
        </p:txBody>
      </p:sp>
      <p:sp>
        <p:nvSpPr>
          <p:cNvPr id="10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16805443" y="5023906"/>
            <a:ext cx="1978828" cy="1979344"/>
          </a:xfrm>
          <a:prstGeom prst="ellipse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97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5931765" y="3943349"/>
            <a:ext cx="4057651" cy="4057651"/>
          </a:xfrm>
          <a:custGeom>
            <a:avLst/>
            <a:gdLst>
              <a:gd name="connsiteX0" fmla="*/ 137717 w 4057651"/>
              <a:gd name="connsiteY0" fmla="*/ 0 h 4057651"/>
              <a:gd name="connsiteX1" fmla="*/ 3919934 w 4057651"/>
              <a:gd name="connsiteY1" fmla="*/ 0 h 4057651"/>
              <a:gd name="connsiteX2" fmla="*/ 4057651 w 4057651"/>
              <a:gd name="connsiteY2" fmla="*/ 137717 h 4057651"/>
              <a:gd name="connsiteX3" fmla="*/ 4057651 w 4057651"/>
              <a:gd name="connsiteY3" fmla="*/ 4057651 h 4057651"/>
              <a:gd name="connsiteX4" fmla="*/ 0 w 4057651"/>
              <a:gd name="connsiteY4" fmla="*/ 4057651 h 4057651"/>
              <a:gd name="connsiteX5" fmla="*/ 0 w 4057651"/>
              <a:gd name="connsiteY5" fmla="*/ 137717 h 4057651"/>
              <a:gd name="connsiteX6" fmla="*/ 137717 w 4057651"/>
              <a:gd name="connsiteY6" fmla="*/ 0 h 405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7651" h="4057651">
                <a:moveTo>
                  <a:pt x="137717" y="0"/>
                </a:moveTo>
                <a:lnTo>
                  <a:pt x="3919934" y="0"/>
                </a:lnTo>
                <a:cubicBezTo>
                  <a:pt x="3995993" y="0"/>
                  <a:pt x="4057651" y="61658"/>
                  <a:pt x="4057651" y="137717"/>
                </a:cubicBezTo>
                <a:lnTo>
                  <a:pt x="4057651" y="4057651"/>
                </a:lnTo>
                <a:lnTo>
                  <a:pt x="0" y="4057651"/>
                </a:lnTo>
                <a:lnTo>
                  <a:pt x="0" y="137717"/>
                </a:lnTo>
                <a:cubicBezTo>
                  <a:pt x="0" y="61658"/>
                  <a:pt x="61658" y="0"/>
                  <a:pt x="13771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0340107" y="3943349"/>
            <a:ext cx="4057651" cy="4057651"/>
          </a:xfrm>
          <a:custGeom>
            <a:avLst/>
            <a:gdLst>
              <a:gd name="connsiteX0" fmla="*/ 137717 w 4057651"/>
              <a:gd name="connsiteY0" fmla="*/ 0 h 4057651"/>
              <a:gd name="connsiteX1" fmla="*/ 3919934 w 4057651"/>
              <a:gd name="connsiteY1" fmla="*/ 0 h 4057651"/>
              <a:gd name="connsiteX2" fmla="*/ 4057651 w 4057651"/>
              <a:gd name="connsiteY2" fmla="*/ 137717 h 4057651"/>
              <a:gd name="connsiteX3" fmla="*/ 4057651 w 4057651"/>
              <a:gd name="connsiteY3" fmla="*/ 4057651 h 4057651"/>
              <a:gd name="connsiteX4" fmla="*/ 0 w 4057651"/>
              <a:gd name="connsiteY4" fmla="*/ 4057651 h 4057651"/>
              <a:gd name="connsiteX5" fmla="*/ 0 w 4057651"/>
              <a:gd name="connsiteY5" fmla="*/ 137717 h 4057651"/>
              <a:gd name="connsiteX6" fmla="*/ 137717 w 4057651"/>
              <a:gd name="connsiteY6" fmla="*/ 0 h 405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7651" h="4057651">
                <a:moveTo>
                  <a:pt x="137717" y="0"/>
                </a:moveTo>
                <a:lnTo>
                  <a:pt x="3919934" y="0"/>
                </a:lnTo>
                <a:cubicBezTo>
                  <a:pt x="3995993" y="0"/>
                  <a:pt x="4057651" y="61658"/>
                  <a:pt x="4057651" y="137717"/>
                </a:cubicBezTo>
                <a:lnTo>
                  <a:pt x="4057651" y="4057651"/>
                </a:lnTo>
                <a:lnTo>
                  <a:pt x="0" y="4057651"/>
                </a:lnTo>
                <a:lnTo>
                  <a:pt x="0" y="137717"/>
                </a:lnTo>
                <a:cubicBezTo>
                  <a:pt x="0" y="61658"/>
                  <a:pt x="61658" y="0"/>
                  <a:pt x="13771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2"/>
          </p:nvPr>
        </p:nvSpPr>
        <p:spPr>
          <a:xfrm>
            <a:off x="14748449" y="3943349"/>
            <a:ext cx="4057652" cy="4057651"/>
          </a:xfrm>
          <a:custGeom>
            <a:avLst/>
            <a:gdLst>
              <a:gd name="connsiteX0" fmla="*/ 137717 w 4057652"/>
              <a:gd name="connsiteY0" fmla="*/ 0 h 4057651"/>
              <a:gd name="connsiteX1" fmla="*/ 3919934 w 4057652"/>
              <a:gd name="connsiteY1" fmla="*/ 0 h 4057651"/>
              <a:gd name="connsiteX2" fmla="*/ 4057652 w 4057652"/>
              <a:gd name="connsiteY2" fmla="*/ 137717 h 4057651"/>
              <a:gd name="connsiteX3" fmla="*/ 4057652 w 4057652"/>
              <a:gd name="connsiteY3" fmla="*/ 4057651 h 4057651"/>
              <a:gd name="connsiteX4" fmla="*/ 0 w 4057652"/>
              <a:gd name="connsiteY4" fmla="*/ 4057651 h 4057651"/>
              <a:gd name="connsiteX5" fmla="*/ 0 w 4057652"/>
              <a:gd name="connsiteY5" fmla="*/ 137717 h 4057651"/>
              <a:gd name="connsiteX6" fmla="*/ 137717 w 4057652"/>
              <a:gd name="connsiteY6" fmla="*/ 0 h 405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7652" h="4057651">
                <a:moveTo>
                  <a:pt x="137717" y="0"/>
                </a:moveTo>
                <a:lnTo>
                  <a:pt x="3919934" y="0"/>
                </a:lnTo>
                <a:cubicBezTo>
                  <a:pt x="3995992" y="0"/>
                  <a:pt x="4057652" y="61658"/>
                  <a:pt x="4057652" y="137717"/>
                </a:cubicBezTo>
                <a:lnTo>
                  <a:pt x="4057652" y="4057651"/>
                </a:lnTo>
                <a:lnTo>
                  <a:pt x="0" y="4057651"/>
                </a:lnTo>
                <a:lnTo>
                  <a:pt x="0" y="137717"/>
                </a:lnTo>
                <a:cubicBezTo>
                  <a:pt x="0" y="61658"/>
                  <a:pt x="61658" y="0"/>
                  <a:pt x="13771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7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3562142" y="3943349"/>
            <a:ext cx="4057651" cy="4057651"/>
          </a:xfrm>
          <a:custGeom>
            <a:avLst/>
            <a:gdLst>
              <a:gd name="connsiteX0" fmla="*/ 137717 w 4057651"/>
              <a:gd name="connsiteY0" fmla="*/ 0 h 4057651"/>
              <a:gd name="connsiteX1" fmla="*/ 3919934 w 4057651"/>
              <a:gd name="connsiteY1" fmla="*/ 0 h 4057651"/>
              <a:gd name="connsiteX2" fmla="*/ 4057651 w 4057651"/>
              <a:gd name="connsiteY2" fmla="*/ 137717 h 4057651"/>
              <a:gd name="connsiteX3" fmla="*/ 4057651 w 4057651"/>
              <a:gd name="connsiteY3" fmla="*/ 4057651 h 4057651"/>
              <a:gd name="connsiteX4" fmla="*/ 0 w 4057651"/>
              <a:gd name="connsiteY4" fmla="*/ 4057651 h 4057651"/>
              <a:gd name="connsiteX5" fmla="*/ 0 w 4057651"/>
              <a:gd name="connsiteY5" fmla="*/ 137717 h 4057651"/>
              <a:gd name="connsiteX6" fmla="*/ 137717 w 4057651"/>
              <a:gd name="connsiteY6" fmla="*/ 0 h 405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7651" h="4057651">
                <a:moveTo>
                  <a:pt x="137717" y="0"/>
                </a:moveTo>
                <a:lnTo>
                  <a:pt x="3919934" y="0"/>
                </a:lnTo>
                <a:cubicBezTo>
                  <a:pt x="3995993" y="0"/>
                  <a:pt x="4057651" y="61658"/>
                  <a:pt x="4057651" y="137717"/>
                </a:cubicBezTo>
                <a:lnTo>
                  <a:pt x="4057651" y="4057651"/>
                </a:lnTo>
                <a:lnTo>
                  <a:pt x="0" y="4057651"/>
                </a:lnTo>
                <a:lnTo>
                  <a:pt x="0" y="137717"/>
                </a:lnTo>
                <a:cubicBezTo>
                  <a:pt x="0" y="61658"/>
                  <a:pt x="61658" y="0"/>
                  <a:pt x="13771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7970484" y="3943349"/>
            <a:ext cx="4057651" cy="4057651"/>
          </a:xfrm>
          <a:custGeom>
            <a:avLst/>
            <a:gdLst>
              <a:gd name="connsiteX0" fmla="*/ 137717 w 4057651"/>
              <a:gd name="connsiteY0" fmla="*/ 0 h 4057651"/>
              <a:gd name="connsiteX1" fmla="*/ 3919934 w 4057651"/>
              <a:gd name="connsiteY1" fmla="*/ 0 h 4057651"/>
              <a:gd name="connsiteX2" fmla="*/ 4057651 w 4057651"/>
              <a:gd name="connsiteY2" fmla="*/ 137717 h 4057651"/>
              <a:gd name="connsiteX3" fmla="*/ 4057651 w 4057651"/>
              <a:gd name="connsiteY3" fmla="*/ 4057651 h 4057651"/>
              <a:gd name="connsiteX4" fmla="*/ 0 w 4057651"/>
              <a:gd name="connsiteY4" fmla="*/ 4057651 h 4057651"/>
              <a:gd name="connsiteX5" fmla="*/ 0 w 4057651"/>
              <a:gd name="connsiteY5" fmla="*/ 137717 h 4057651"/>
              <a:gd name="connsiteX6" fmla="*/ 137717 w 4057651"/>
              <a:gd name="connsiteY6" fmla="*/ 0 h 405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7651" h="4057651">
                <a:moveTo>
                  <a:pt x="137717" y="0"/>
                </a:moveTo>
                <a:lnTo>
                  <a:pt x="3919934" y="0"/>
                </a:lnTo>
                <a:cubicBezTo>
                  <a:pt x="3995993" y="0"/>
                  <a:pt x="4057651" y="61658"/>
                  <a:pt x="4057651" y="137717"/>
                </a:cubicBezTo>
                <a:lnTo>
                  <a:pt x="4057651" y="4057651"/>
                </a:lnTo>
                <a:lnTo>
                  <a:pt x="0" y="4057651"/>
                </a:lnTo>
                <a:lnTo>
                  <a:pt x="0" y="137717"/>
                </a:lnTo>
                <a:cubicBezTo>
                  <a:pt x="0" y="61658"/>
                  <a:pt x="61658" y="0"/>
                  <a:pt x="13771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2"/>
          </p:nvPr>
        </p:nvSpPr>
        <p:spPr>
          <a:xfrm>
            <a:off x="12378826" y="3943349"/>
            <a:ext cx="4057652" cy="4057651"/>
          </a:xfrm>
          <a:custGeom>
            <a:avLst/>
            <a:gdLst>
              <a:gd name="connsiteX0" fmla="*/ 137717 w 4057652"/>
              <a:gd name="connsiteY0" fmla="*/ 0 h 4057651"/>
              <a:gd name="connsiteX1" fmla="*/ 3919934 w 4057652"/>
              <a:gd name="connsiteY1" fmla="*/ 0 h 4057651"/>
              <a:gd name="connsiteX2" fmla="*/ 4057652 w 4057652"/>
              <a:gd name="connsiteY2" fmla="*/ 137717 h 4057651"/>
              <a:gd name="connsiteX3" fmla="*/ 4057652 w 4057652"/>
              <a:gd name="connsiteY3" fmla="*/ 4057651 h 4057651"/>
              <a:gd name="connsiteX4" fmla="*/ 0 w 4057652"/>
              <a:gd name="connsiteY4" fmla="*/ 4057651 h 4057651"/>
              <a:gd name="connsiteX5" fmla="*/ 0 w 4057652"/>
              <a:gd name="connsiteY5" fmla="*/ 137717 h 4057651"/>
              <a:gd name="connsiteX6" fmla="*/ 137717 w 4057652"/>
              <a:gd name="connsiteY6" fmla="*/ 0 h 405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7652" h="4057651">
                <a:moveTo>
                  <a:pt x="137717" y="0"/>
                </a:moveTo>
                <a:lnTo>
                  <a:pt x="3919934" y="0"/>
                </a:lnTo>
                <a:cubicBezTo>
                  <a:pt x="3995992" y="0"/>
                  <a:pt x="4057652" y="61658"/>
                  <a:pt x="4057652" y="137717"/>
                </a:cubicBezTo>
                <a:lnTo>
                  <a:pt x="4057652" y="4057651"/>
                </a:lnTo>
                <a:lnTo>
                  <a:pt x="0" y="4057651"/>
                </a:lnTo>
                <a:lnTo>
                  <a:pt x="0" y="137717"/>
                </a:lnTo>
                <a:cubicBezTo>
                  <a:pt x="0" y="61658"/>
                  <a:pt x="61658" y="0"/>
                  <a:pt x="13771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16784573" y="3943349"/>
            <a:ext cx="4057652" cy="4057651"/>
          </a:xfrm>
          <a:custGeom>
            <a:avLst/>
            <a:gdLst>
              <a:gd name="connsiteX0" fmla="*/ 137717 w 4057652"/>
              <a:gd name="connsiteY0" fmla="*/ 0 h 4057651"/>
              <a:gd name="connsiteX1" fmla="*/ 3919934 w 4057652"/>
              <a:gd name="connsiteY1" fmla="*/ 0 h 4057651"/>
              <a:gd name="connsiteX2" fmla="*/ 4057652 w 4057652"/>
              <a:gd name="connsiteY2" fmla="*/ 137717 h 4057651"/>
              <a:gd name="connsiteX3" fmla="*/ 4057652 w 4057652"/>
              <a:gd name="connsiteY3" fmla="*/ 4057651 h 4057651"/>
              <a:gd name="connsiteX4" fmla="*/ 0 w 4057652"/>
              <a:gd name="connsiteY4" fmla="*/ 4057651 h 4057651"/>
              <a:gd name="connsiteX5" fmla="*/ 0 w 4057652"/>
              <a:gd name="connsiteY5" fmla="*/ 137717 h 4057651"/>
              <a:gd name="connsiteX6" fmla="*/ 137717 w 4057652"/>
              <a:gd name="connsiteY6" fmla="*/ 0 h 405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7652" h="4057651">
                <a:moveTo>
                  <a:pt x="137717" y="0"/>
                </a:moveTo>
                <a:lnTo>
                  <a:pt x="3919934" y="0"/>
                </a:lnTo>
                <a:cubicBezTo>
                  <a:pt x="3995992" y="0"/>
                  <a:pt x="4057652" y="61658"/>
                  <a:pt x="4057652" y="137717"/>
                </a:cubicBezTo>
                <a:lnTo>
                  <a:pt x="4057652" y="4057651"/>
                </a:lnTo>
                <a:lnTo>
                  <a:pt x="0" y="4057651"/>
                </a:lnTo>
                <a:lnTo>
                  <a:pt x="0" y="137717"/>
                </a:lnTo>
                <a:cubicBezTo>
                  <a:pt x="0" y="61658"/>
                  <a:pt x="61658" y="0"/>
                  <a:pt x="13771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28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371392" y="3943349"/>
            <a:ext cx="4057651" cy="4057651"/>
          </a:xfrm>
          <a:custGeom>
            <a:avLst/>
            <a:gdLst>
              <a:gd name="connsiteX0" fmla="*/ 137717 w 4057651"/>
              <a:gd name="connsiteY0" fmla="*/ 0 h 4057651"/>
              <a:gd name="connsiteX1" fmla="*/ 3919934 w 4057651"/>
              <a:gd name="connsiteY1" fmla="*/ 0 h 4057651"/>
              <a:gd name="connsiteX2" fmla="*/ 4057651 w 4057651"/>
              <a:gd name="connsiteY2" fmla="*/ 137717 h 4057651"/>
              <a:gd name="connsiteX3" fmla="*/ 4057651 w 4057651"/>
              <a:gd name="connsiteY3" fmla="*/ 4057651 h 4057651"/>
              <a:gd name="connsiteX4" fmla="*/ 0 w 4057651"/>
              <a:gd name="connsiteY4" fmla="*/ 4057651 h 4057651"/>
              <a:gd name="connsiteX5" fmla="*/ 0 w 4057651"/>
              <a:gd name="connsiteY5" fmla="*/ 137717 h 4057651"/>
              <a:gd name="connsiteX6" fmla="*/ 137717 w 4057651"/>
              <a:gd name="connsiteY6" fmla="*/ 0 h 405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7651" h="4057651">
                <a:moveTo>
                  <a:pt x="137717" y="0"/>
                </a:moveTo>
                <a:lnTo>
                  <a:pt x="3919934" y="0"/>
                </a:lnTo>
                <a:cubicBezTo>
                  <a:pt x="3995993" y="0"/>
                  <a:pt x="4057651" y="61658"/>
                  <a:pt x="4057651" y="137717"/>
                </a:cubicBezTo>
                <a:lnTo>
                  <a:pt x="4057651" y="4057651"/>
                </a:lnTo>
                <a:lnTo>
                  <a:pt x="0" y="4057651"/>
                </a:lnTo>
                <a:lnTo>
                  <a:pt x="0" y="137717"/>
                </a:lnTo>
                <a:cubicBezTo>
                  <a:pt x="0" y="61658"/>
                  <a:pt x="61658" y="0"/>
                  <a:pt x="13771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5779734" y="3943349"/>
            <a:ext cx="4057651" cy="4057651"/>
          </a:xfrm>
          <a:custGeom>
            <a:avLst/>
            <a:gdLst>
              <a:gd name="connsiteX0" fmla="*/ 137717 w 4057651"/>
              <a:gd name="connsiteY0" fmla="*/ 0 h 4057651"/>
              <a:gd name="connsiteX1" fmla="*/ 3919934 w 4057651"/>
              <a:gd name="connsiteY1" fmla="*/ 0 h 4057651"/>
              <a:gd name="connsiteX2" fmla="*/ 4057651 w 4057651"/>
              <a:gd name="connsiteY2" fmla="*/ 137717 h 4057651"/>
              <a:gd name="connsiteX3" fmla="*/ 4057651 w 4057651"/>
              <a:gd name="connsiteY3" fmla="*/ 4057651 h 4057651"/>
              <a:gd name="connsiteX4" fmla="*/ 0 w 4057651"/>
              <a:gd name="connsiteY4" fmla="*/ 4057651 h 4057651"/>
              <a:gd name="connsiteX5" fmla="*/ 0 w 4057651"/>
              <a:gd name="connsiteY5" fmla="*/ 137717 h 4057651"/>
              <a:gd name="connsiteX6" fmla="*/ 137717 w 4057651"/>
              <a:gd name="connsiteY6" fmla="*/ 0 h 405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7651" h="4057651">
                <a:moveTo>
                  <a:pt x="137717" y="0"/>
                </a:moveTo>
                <a:lnTo>
                  <a:pt x="3919934" y="0"/>
                </a:lnTo>
                <a:cubicBezTo>
                  <a:pt x="3995993" y="0"/>
                  <a:pt x="4057651" y="61658"/>
                  <a:pt x="4057651" y="137717"/>
                </a:cubicBezTo>
                <a:lnTo>
                  <a:pt x="4057651" y="4057651"/>
                </a:lnTo>
                <a:lnTo>
                  <a:pt x="0" y="4057651"/>
                </a:lnTo>
                <a:lnTo>
                  <a:pt x="0" y="137717"/>
                </a:lnTo>
                <a:cubicBezTo>
                  <a:pt x="0" y="61658"/>
                  <a:pt x="61658" y="0"/>
                  <a:pt x="13771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2"/>
          </p:nvPr>
        </p:nvSpPr>
        <p:spPr>
          <a:xfrm>
            <a:off x="10188076" y="3943349"/>
            <a:ext cx="4057652" cy="4057651"/>
          </a:xfrm>
          <a:custGeom>
            <a:avLst/>
            <a:gdLst>
              <a:gd name="connsiteX0" fmla="*/ 137717 w 4057652"/>
              <a:gd name="connsiteY0" fmla="*/ 0 h 4057651"/>
              <a:gd name="connsiteX1" fmla="*/ 3919934 w 4057652"/>
              <a:gd name="connsiteY1" fmla="*/ 0 h 4057651"/>
              <a:gd name="connsiteX2" fmla="*/ 4057652 w 4057652"/>
              <a:gd name="connsiteY2" fmla="*/ 137717 h 4057651"/>
              <a:gd name="connsiteX3" fmla="*/ 4057652 w 4057652"/>
              <a:gd name="connsiteY3" fmla="*/ 4057651 h 4057651"/>
              <a:gd name="connsiteX4" fmla="*/ 0 w 4057652"/>
              <a:gd name="connsiteY4" fmla="*/ 4057651 h 4057651"/>
              <a:gd name="connsiteX5" fmla="*/ 0 w 4057652"/>
              <a:gd name="connsiteY5" fmla="*/ 137717 h 4057651"/>
              <a:gd name="connsiteX6" fmla="*/ 137717 w 4057652"/>
              <a:gd name="connsiteY6" fmla="*/ 0 h 405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7652" h="4057651">
                <a:moveTo>
                  <a:pt x="137717" y="0"/>
                </a:moveTo>
                <a:lnTo>
                  <a:pt x="3919934" y="0"/>
                </a:lnTo>
                <a:cubicBezTo>
                  <a:pt x="3995992" y="0"/>
                  <a:pt x="4057652" y="61658"/>
                  <a:pt x="4057652" y="137717"/>
                </a:cubicBezTo>
                <a:lnTo>
                  <a:pt x="4057652" y="4057651"/>
                </a:lnTo>
                <a:lnTo>
                  <a:pt x="0" y="4057651"/>
                </a:lnTo>
                <a:lnTo>
                  <a:pt x="0" y="137717"/>
                </a:lnTo>
                <a:cubicBezTo>
                  <a:pt x="0" y="61658"/>
                  <a:pt x="61658" y="0"/>
                  <a:pt x="13771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14593823" y="3943349"/>
            <a:ext cx="4057652" cy="4057651"/>
          </a:xfrm>
          <a:custGeom>
            <a:avLst/>
            <a:gdLst>
              <a:gd name="connsiteX0" fmla="*/ 137717 w 4057652"/>
              <a:gd name="connsiteY0" fmla="*/ 0 h 4057651"/>
              <a:gd name="connsiteX1" fmla="*/ 3919934 w 4057652"/>
              <a:gd name="connsiteY1" fmla="*/ 0 h 4057651"/>
              <a:gd name="connsiteX2" fmla="*/ 4057652 w 4057652"/>
              <a:gd name="connsiteY2" fmla="*/ 137717 h 4057651"/>
              <a:gd name="connsiteX3" fmla="*/ 4057652 w 4057652"/>
              <a:gd name="connsiteY3" fmla="*/ 4057651 h 4057651"/>
              <a:gd name="connsiteX4" fmla="*/ 0 w 4057652"/>
              <a:gd name="connsiteY4" fmla="*/ 4057651 h 4057651"/>
              <a:gd name="connsiteX5" fmla="*/ 0 w 4057652"/>
              <a:gd name="connsiteY5" fmla="*/ 137717 h 4057651"/>
              <a:gd name="connsiteX6" fmla="*/ 137717 w 4057652"/>
              <a:gd name="connsiteY6" fmla="*/ 0 h 405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7652" h="4057651">
                <a:moveTo>
                  <a:pt x="137717" y="0"/>
                </a:moveTo>
                <a:lnTo>
                  <a:pt x="3919934" y="0"/>
                </a:lnTo>
                <a:cubicBezTo>
                  <a:pt x="3995992" y="0"/>
                  <a:pt x="4057652" y="61658"/>
                  <a:pt x="4057652" y="137717"/>
                </a:cubicBezTo>
                <a:lnTo>
                  <a:pt x="4057652" y="4057651"/>
                </a:lnTo>
                <a:lnTo>
                  <a:pt x="0" y="4057651"/>
                </a:lnTo>
                <a:lnTo>
                  <a:pt x="0" y="137717"/>
                </a:lnTo>
                <a:cubicBezTo>
                  <a:pt x="0" y="61658"/>
                  <a:pt x="61658" y="0"/>
                  <a:pt x="13771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24"/>
          </p:nvPr>
        </p:nvSpPr>
        <p:spPr>
          <a:xfrm>
            <a:off x="18998846" y="3943349"/>
            <a:ext cx="4057652" cy="4057651"/>
          </a:xfrm>
          <a:custGeom>
            <a:avLst/>
            <a:gdLst>
              <a:gd name="connsiteX0" fmla="*/ 137717 w 4057652"/>
              <a:gd name="connsiteY0" fmla="*/ 0 h 4057651"/>
              <a:gd name="connsiteX1" fmla="*/ 3919934 w 4057652"/>
              <a:gd name="connsiteY1" fmla="*/ 0 h 4057651"/>
              <a:gd name="connsiteX2" fmla="*/ 4057652 w 4057652"/>
              <a:gd name="connsiteY2" fmla="*/ 137717 h 4057651"/>
              <a:gd name="connsiteX3" fmla="*/ 4057652 w 4057652"/>
              <a:gd name="connsiteY3" fmla="*/ 4057651 h 4057651"/>
              <a:gd name="connsiteX4" fmla="*/ 0 w 4057652"/>
              <a:gd name="connsiteY4" fmla="*/ 4057651 h 4057651"/>
              <a:gd name="connsiteX5" fmla="*/ 0 w 4057652"/>
              <a:gd name="connsiteY5" fmla="*/ 137717 h 4057651"/>
              <a:gd name="connsiteX6" fmla="*/ 137717 w 4057652"/>
              <a:gd name="connsiteY6" fmla="*/ 0 h 405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7652" h="4057651">
                <a:moveTo>
                  <a:pt x="137717" y="0"/>
                </a:moveTo>
                <a:lnTo>
                  <a:pt x="3919934" y="0"/>
                </a:lnTo>
                <a:cubicBezTo>
                  <a:pt x="3995992" y="0"/>
                  <a:pt x="4057652" y="61658"/>
                  <a:pt x="4057652" y="137717"/>
                </a:cubicBezTo>
                <a:lnTo>
                  <a:pt x="4057652" y="4057651"/>
                </a:lnTo>
                <a:lnTo>
                  <a:pt x="0" y="4057651"/>
                </a:lnTo>
                <a:lnTo>
                  <a:pt x="0" y="137717"/>
                </a:lnTo>
                <a:cubicBezTo>
                  <a:pt x="0" y="61658"/>
                  <a:pt x="61658" y="0"/>
                  <a:pt x="13771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07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487110" y="1689740"/>
            <a:ext cx="3166783" cy="3166783"/>
          </a:xfrm>
          <a:custGeom>
            <a:avLst/>
            <a:gdLst>
              <a:gd name="connsiteX0" fmla="*/ 1583392 w 3166783"/>
              <a:gd name="connsiteY0" fmla="*/ 0 h 3166783"/>
              <a:gd name="connsiteX1" fmla="*/ 2059878 w 3166783"/>
              <a:gd name="connsiteY1" fmla="*/ 197367 h 3166783"/>
              <a:gd name="connsiteX2" fmla="*/ 2969416 w 3166783"/>
              <a:gd name="connsiteY2" fmla="*/ 1106905 h 3166783"/>
              <a:gd name="connsiteX3" fmla="*/ 2969416 w 3166783"/>
              <a:gd name="connsiteY3" fmla="*/ 2059878 h 3166783"/>
              <a:gd name="connsiteX4" fmla="*/ 2059878 w 3166783"/>
              <a:gd name="connsiteY4" fmla="*/ 2969416 h 3166783"/>
              <a:gd name="connsiteX5" fmla="*/ 1106906 w 3166783"/>
              <a:gd name="connsiteY5" fmla="*/ 2969416 h 3166783"/>
              <a:gd name="connsiteX6" fmla="*/ 197367 w 3166783"/>
              <a:gd name="connsiteY6" fmla="*/ 2059878 h 3166783"/>
              <a:gd name="connsiteX7" fmla="*/ 197367 w 3166783"/>
              <a:gd name="connsiteY7" fmla="*/ 1106905 h 3166783"/>
              <a:gd name="connsiteX8" fmla="*/ 1106906 w 3166783"/>
              <a:gd name="connsiteY8" fmla="*/ 197367 h 3166783"/>
              <a:gd name="connsiteX9" fmla="*/ 1583392 w 3166783"/>
              <a:gd name="connsiteY9" fmla="*/ 0 h 316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66783" h="3166783">
                <a:moveTo>
                  <a:pt x="1583392" y="0"/>
                </a:moveTo>
                <a:cubicBezTo>
                  <a:pt x="1755846" y="0"/>
                  <a:pt x="1928300" y="65789"/>
                  <a:pt x="2059878" y="197367"/>
                </a:cubicBezTo>
                <a:lnTo>
                  <a:pt x="2969416" y="1106905"/>
                </a:lnTo>
                <a:cubicBezTo>
                  <a:pt x="3232572" y="1370062"/>
                  <a:pt x="3232572" y="1796722"/>
                  <a:pt x="2969416" y="2059878"/>
                </a:cubicBezTo>
                <a:lnTo>
                  <a:pt x="2059878" y="2969416"/>
                </a:lnTo>
                <a:cubicBezTo>
                  <a:pt x="1796722" y="3232572"/>
                  <a:pt x="1370062" y="3232572"/>
                  <a:pt x="1106906" y="2969416"/>
                </a:cubicBezTo>
                <a:lnTo>
                  <a:pt x="197367" y="2059878"/>
                </a:lnTo>
                <a:cubicBezTo>
                  <a:pt x="-65789" y="1796722"/>
                  <a:pt x="-65789" y="1370062"/>
                  <a:pt x="197367" y="1106905"/>
                </a:cubicBezTo>
                <a:lnTo>
                  <a:pt x="1106906" y="197367"/>
                </a:lnTo>
                <a:cubicBezTo>
                  <a:pt x="1238484" y="65789"/>
                  <a:pt x="1410938" y="0"/>
                  <a:pt x="1583392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7792410" y="5937889"/>
            <a:ext cx="3166783" cy="3166783"/>
          </a:xfrm>
          <a:custGeom>
            <a:avLst/>
            <a:gdLst>
              <a:gd name="connsiteX0" fmla="*/ 1583392 w 3166783"/>
              <a:gd name="connsiteY0" fmla="*/ 0 h 3166783"/>
              <a:gd name="connsiteX1" fmla="*/ 2059878 w 3166783"/>
              <a:gd name="connsiteY1" fmla="*/ 197367 h 3166783"/>
              <a:gd name="connsiteX2" fmla="*/ 2969416 w 3166783"/>
              <a:gd name="connsiteY2" fmla="*/ 1106905 h 3166783"/>
              <a:gd name="connsiteX3" fmla="*/ 2969416 w 3166783"/>
              <a:gd name="connsiteY3" fmla="*/ 2059878 h 3166783"/>
              <a:gd name="connsiteX4" fmla="*/ 2059878 w 3166783"/>
              <a:gd name="connsiteY4" fmla="*/ 2969416 h 3166783"/>
              <a:gd name="connsiteX5" fmla="*/ 1106905 w 3166783"/>
              <a:gd name="connsiteY5" fmla="*/ 2969416 h 3166783"/>
              <a:gd name="connsiteX6" fmla="*/ 197367 w 3166783"/>
              <a:gd name="connsiteY6" fmla="*/ 2059878 h 3166783"/>
              <a:gd name="connsiteX7" fmla="*/ 197367 w 3166783"/>
              <a:gd name="connsiteY7" fmla="*/ 1106905 h 3166783"/>
              <a:gd name="connsiteX8" fmla="*/ 1106905 w 3166783"/>
              <a:gd name="connsiteY8" fmla="*/ 197367 h 3166783"/>
              <a:gd name="connsiteX9" fmla="*/ 1583392 w 3166783"/>
              <a:gd name="connsiteY9" fmla="*/ 0 h 316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66783" h="3166783">
                <a:moveTo>
                  <a:pt x="1583392" y="0"/>
                </a:moveTo>
                <a:cubicBezTo>
                  <a:pt x="1755846" y="0"/>
                  <a:pt x="1928299" y="65789"/>
                  <a:pt x="2059878" y="197367"/>
                </a:cubicBezTo>
                <a:lnTo>
                  <a:pt x="2969416" y="1106905"/>
                </a:lnTo>
                <a:cubicBezTo>
                  <a:pt x="3232572" y="1370062"/>
                  <a:pt x="3232572" y="1796721"/>
                  <a:pt x="2969416" y="2059878"/>
                </a:cubicBezTo>
                <a:lnTo>
                  <a:pt x="2059878" y="2969416"/>
                </a:lnTo>
                <a:cubicBezTo>
                  <a:pt x="1796721" y="3232572"/>
                  <a:pt x="1370062" y="3232572"/>
                  <a:pt x="1106905" y="2969416"/>
                </a:cubicBezTo>
                <a:lnTo>
                  <a:pt x="197367" y="2059878"/>
                </a:lnTo>
                <a:cubicBezTo>
                  <a:pt x="-65789" y="1796721"/>
                  <a:pt x="-65789" y="1370062"/>
                  <a:pt x="197367" y="1106905"/>
                </a:cubicBezTo>
                <a:lnTo>
                  <a:pt x="1106905" y="197367"/>
                </a:lnTo>
                <a:cubicBezTo>
                  <a:pt x="1238484" y="65789"/>
                  <a:pt x="1410938" y="0"/>
                  <a:pt x="1583392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12440608" y="2703777"/>
            <a:ext cx="3166783" cy="3166783"/>
          </a:xfrm>
          <a:custGeom>
            <a:avLst/>
            <a:gdLst>
              <a:gd name="connsiteX0" fmla="*/ 1583392 w 3166783"/>
              <a:gd name="connsiteY0" fmla="*/ 0 h 3166783"/>
              <a:gd name="connsiteX1" fmla="*/ 2059878 w 3166783"/>
              <a:gd name="connsiteY1" fmla="*/ 197367 h 3166783"/>
              <a:gd name="connsiteX2" fmla="*/ 2969416 w 3166783"/>
              <a:gd name="connsiteY2" fmla="*/ 1106905 h 3166783"/>
              <a:gd name="connsiteX3" fmla="*/ 2969416 w 3166783"/>
              <a:gd name="connsiteY3" fmla="*/ 2059878 h 3166783"/>
              <a:gd name="connsiteX4" fmla="*/ 2059878 w 3166783"/>
              <a:gd name="connsiteY4" fmla="*/ 2969416 h 3166783"/>
              <a:gd name="connsiteX5" fmla="*/ 1106905 w 3166783"/>
              <a:gd name="connsiteY5" fmla="*/ 2969416 h 3166783"/>
              <a:gd name="connsiteX6" fmla="*/ 197367 w 3166783"/>
              <a:gd name="connsiteY6" fmla="*/ 2059878 h 3166783"/>
              <a:gd name="connsiteX7" fmla="*/ 197367 w 3166783"/>
              <a:gd name="connsiteY7" fmla="*/ 1106905 h 3166783"/>
              <a:gd name="connsiteX8" fmla="*/ 1106905 w 3166783"/>
              <a:gd name="connsiteY8" fmla="*/ 197367 h 3166783"/>
              <a:gd name="connsiteX9" fmla="*/ 1583392 w 3166783"/>
              <a:gd name="connsiteY9" fmla="*/ 0 h 316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66783" h="3166783">
                <a:moveTo>
                  <a:pt x="1583392" y="0"/>
                </a:moveTo>
                <a:cubicBezTo>
                  <a:pt x="1755846" y="0"/>
                  <a:pt x="1928300" y="65789"/>
                  <a:pt x="2059878" y="197367"/>
                </a:cubicBezTo>
                <a:lnTo>
                  <a:pt x="2969416" y="1106905"/>
                </a:lnTo>
                <a:cubicBezTo>
                  <a:pt x="3232572" y="1370062"/>
                  <a:pt x="3232572" y="1796722"/>
                  <a:pt x="2969416" y="2059878"/>
                </a:cubicBezTo>
                <a:lnTo>
                  <a:pt x="2059878" y="2969416"/>
                </a:lnTo>
                <a:cubicBezTo>
                  <a:pt x="1796721" y="3232572"/>
                  <a:pt x="1370062" y="3232572"/>
                  <a:pt x="1106905" y="2969416"/>
                </a:cubicBezTo>
                <a:lnTo>
                  <a:pt x="197367" y="2059878"/>
                </a:lnTo>
                <a:cubicBezTo>
                  <a:pt x="-65789" y="1796722"/>
                  <a:pt x="-65789" y="1370062"/>
                  <a:pt x="197367" y="1106905"/>
                </a:cubicBezTo>
                <a:lnTo>
                  <a:pt x="1106905" y="197367"/>
                </a:lnTo>
                <a:cubicBezTo>
                  <a:pt x="1238484" y="65789"/>
                  <a:pt x="1410938" y="0"/>
                  <a:pt x="1583392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16650657" y="6428798"/>
            <a:ext cx="3166782" cy="3166783"/>
          </a:xfrm>
          <a:custGeom>
            <a:avLst/>
            <a:gdLst>
              <a:gd name="connsiteX0" fmla="*/ 1583391 w 3166782"/>
              <a:gd name="connsiteY0" fmla="*/ 0 h 3166783"/>
              <a:gd name="connsiteX1" fmla="*/ 2059877 w 3166782"/>
              <a:gd name="connsiteY1" fmla="*/ 197367 h 3166783"/>
              <a:gd name="connsiteX2" fmla="*/ 2969415 w 3166782"/>
              <a:gd name="connsiteY2" fmla="*/ 1106905 h 3166783"/>
              <a:gd name="connsiteX3" fmla="*/ 2969415 w 3166782"/>
              <a:gd name="connsiteY3" fmla="*/ 2059878 h 3166783"/>
              <a:gd name="connsiteX4" fmla="*/ 2059877 w 3166782"/>
              <a:gd name="connsiteY4" fmla="*/ 2969416 h 3166783"/>
              <a:gd name="connsiteX5" fmla="*/ 1106905 w 3166782"/>
              <a:gd name="connsiteY5" fmla="*/ 2969416 h 3166783"/>
              <a:gd name="connsiteX6" fmla="*/ 197367 w 3166782"/>
              <a:gd name="connsiteY6" fmla="*/ 2059878 h 3166783"/>
              <a:gd name="connsiteX7" fmla="*/ 197367 w 3166782"/>
              <a:gd name="connsiteY7" fmla="*/ 1106905 h 3166783"/>
              <a:gd name="connsiteX8" fmla="*/ 1106905 w 3166782"/>
              <a:gd name="connsiteY8" fmla="*/ 197367 h 3166783"/>
              <a:gd name="connsiteX9" fmla="*/ 1583391 w 3166782"/>
              <a:gd name="connsiteY9" fmla="*/ 0 h 316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66782" h="3166783">
                <a:moveTo>
                  <a:pt x="1583391" y="0"/>
                </a:moveTo>
                <a:cubicBezTo>
                  <a:pt x="1755845" y="0"/>
                  <a:pt x="1928299" y="65789"/>
                  <a:pt x="2059877" y="197367"/>
                </a:cubicBezTo>
                <a:lnTo>
                  <a:pt x="2969415" y="1106905"/>
                </a:lnTo>
                <a:cubicBezTo>
                  <a:pt x="3232571" y="1370062"/>
                  <a:pt x="3232571" y="1796721"/>
                  <a:pt x="2969415" y="2059878"/>
                </a:cubicBezTo>
                <a:lnTo>
                  <a:pt x="2059877" y="2969416"/>
                </a:lnTo>
                <a:cubicBezTo>
                  <a:pt x="1796721" y="3232572"/>
                  <a:pt x="1370061" y="3232572"/>
                  <a:pt x="1106905" y="2969416"/>
                </a:cubicBezTo>
                <a:lnTo>
                  <a:pt x="197367" y="2059878"/>
                </a:lnTo>
                <a:cubicBezTo>
                  <a:pt x="-65789" y="1796721"/>
                  <a:pt x="-65789" y="1370062"/>
                  <a:pt x="197367" y="1106905"/>
                </a:cubicBezTo>
                <a:lnTo>
                  <a:pt x="1106905" y="197367"/>
                </a:lnTo>
                <a:cubicBezTo>
                  <a:pt x="1238483" y="65789"/>
                  <a:pt x="1410937" y="0"/>
                  <a:pt x="1583391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57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487110" y="6428067"/>
            <a:ext cx="3166783" cy="3166783"/>
          </a:xfrm>
          <a:custGeom>
            <a:avLst/>
            <a:gdLst>
              <a:gd name="connsiteX0" fmla="*/ 1583392 w 3166783"/>
              <a:gd name="connsiteY0" fmla="*/ 0 h 3166783"/>
              <a:gd name="connsiteX1" fmla="*/ 2059878 w 3166783"/>
              <a:gd name="connsiteY1" fmla="*/ 197367 h 3166783"/>
              <a:gd name="connsiteX2" fmla="*/ 2969416 w 3166783"/>
              <a:gd name="connsiteY2" fmla="*/ 1106905 h 3166783"/>
              <a:gd name="connsiteX3" fmla="*/ 2969416 w 3166783"/>
              <a:gd name="connsiteY3" fmla="*/ 2059878 h 3166783"/>
              <a:gd name="connsiteX4" fmla="*/ 2059878 w 3166783"/>
              <a:gd name="connsiteY4" fmla="*/ 2969416 h 3166783"/>
              <a:gd name="connsiteX5" fmla="*/ 1106906 w 3166783"/>
              <a:gd name="connsiteY5" fmla="*/ 2969416 h 3166783"/>
              <a:gd name="connsiteX6" fmla="*/ 197367 w 3166783"/>
              <a:gd name="connsiteY6" fmla="*/ 2059878 h 3166783"/>
              <a:gd name="connsiteX7" fmla="*/ 197367 w 3166783"/>
              <a:gd name="connsiteY7" fmla="*/ 1106905 h 3166783"/>
              <a:gd name="connsiteX8" fmla="*/ 1106906 w 3166783"/>
              <a:gd name="connsiteY8" fmla="*/ 197367 h 3166783"/>
              <a:gd name="connsiteX9" fmla="*/ 1583392 w 3166783"/>
              <a:gd name="connsiteY9" fmla="*/ 0 h 316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66783" h="3166783">
                <a:moveTo>
                  <a:pt x="1583392" y="0"/>
                </a:moveTo>
                <a:cubicBezTo>
                  <a:pt x="1755846" y="0"/>
                  <a:pt x="1928300" y="65789"/>
                  <a:pt x="2059878" y="197367"/>
                </a:cubicBezTo>
                <a:lnTo>
                  <a:pt x="2969416" y="1106905"/>
                </a:lnTo>
                <a:cubicBezTo>
                  <a:pt x="3232572" y="1370062"/>
                  <a:pt x="3232572" y="1796722"/>
                  <a:pt x="2969416" y="2059878"/>
                </a:cubicBezTo>
                <a:lnTo>
                  <a:pt x="2059878" y="2969416"/>
                </a:lnTo>
                <a:cubicBezTo>
                  <a:pt x="1796722" y="3232572"/>
                  <a:pt x="1370062" y="3232572"/>
                  <a:pt x="1106906" y="2969416"/>
                </a:cubicBezTo>
                <a:lnTo>
                  <a:pt x="197367" y="2059878"/>
                </a:lnTo>
                <a:cubicBezTo>
                  <a:pt x="-65789" y="1796722"/>
                  <a:pt x="-65789" y="1370062"/>
                  <a:pt x="197367" y="1106905"/>
                </a:cubicBezTo>
                <a:lnTo>
                  <a:pt x="1106906" y="197367"/>
                </a:lnTo>
                <a:cubicBezTo>
                  <a:pt x="1238484" y="65789"/>
                  <a:pt x="1410938" y="0"/>
                  <a:pt x="1583392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7792410" y="2451100"/>
            <a:ext cx="3166783" cy="3166783"/>
          </a:xfrm>
          <a:custGeom>
            <a:avLst/>
            <a:gdLst>
              <a:gd name="connsiteX0" fmla="*/ 1583392 w 3166783"/>
              <a:gd name="connsiteY0" fmla="*/ 0 h 3166783"/>
              <a:gd name="connsiteX1" fmla="*/ 2059878 w 3166783"/>
              <a:gd name="connsiteY1" fmla="*/ 197367 h 3166783"/>
              <a:gd name="connsiteX2" fmla="*/ 2969416 w 3166783"/>
              <a:gd name="connsiteY2" fmla="*/ 1106905 h 3166783"/>
              <a:gd name="connsiteX3" fmla="*/ 2969416 w 3166783"/>
              <a:gd name="connsiteY3" fmla="*/ 2059878 h 3166783"/>
              <a:gd name="connsiteX4" fmla="*/ 2059878 w 3166783"/>
              <a:gd name="connsiteY4" fmla="*/ 2969416 h 3166783"/>
              <a:gd name="connsiteX5" fmla="*/ 1106905 w 3166783"/>
              <a:gd name="connsiteY5" fmla="*/ 2969416 h 3166783"/>
              <a:gd name="connsiteX6" fmla="*/ 197367 w 3166783"/>
              <a:gd name="connsiteY6" fmla="*/ 2059878 h 3166783"/>
              <a:gd name="connsiteX7" fmla="*/ 197367 w 3166783"/>
              <a:gd name="connsiteY7" fmla="*/ 1106905 h 3166783"/>
              <a:gd name="connsiteX8" fmla="*/ 1106905 w 3166783"/>
              <a:gd name="connsiteY8" fmla="*/ 197367 h 3166783"/>
              <a:gd name="connsiteX9" fmla="*/ 1583392 w 3166783"/>
              <a:gd name="connsiteY9" fmla="*/ 0 h 316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66783" h="3166783">
                <a:moveTo>
                  <a:pt x="1583392" y="0"/>
                </a:moveTo>
                <a:cubicBezTo>
                  <a:pt x="1755846" y="0"/>
                  <a:pt x="1928299" y="65789"/>
                  <a:pt x="2059878" y="197367"/>
                </a:cubicBezTo>
                <a:lnTo>
                  <a:pt x="2969416" y="1106905"/>
                </a:lnTo>
                <a:cubicBezTo>
                  <a:pt x="3232572" y="1370062"/>
                  <a:pt x="3232572" y="1796721"/>
                  <a:pt x="2969416" y="2059878"/>
                </a:cubicBezTo>
                <a:lnTo>
                  <a:pt x="2059878" y="2969416"/>
                </a:lnTo>
                <a:cubicBezTo>
                  <a:pt x="1796721" y="3232572"/>
                  <a:pt x="1370062" y="3232572"/>
                  <a:pt x="1106905" y="2969416"/>
                </a:cubicBezTo>
                <a:lnTo>
                  <a:pt x="197367" y="2059878"/>
                </a:lnTo>
                <a:cubicBezTo>
                  <a:pt x="-65789" y="1796721"/>
                  <a:pt x="-65789" y="1370062"/>
                  <a:pt x="197367" y="1106905"/>
                </a:cubicBezTo>
                <a:lnTo>
                  <a:pt x="1106905" y="197367"/>
                </a:lnTo>
                <a:cubicBezTo>
                  <a:pt x="1238484" y="65789"/>
                  <a:pt x="1410938" y="0"/>
                  <a:pt x="1583392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12440608" y="6428067"/>
            <a:ext cx="3166783" cy="3166783"/>
          </a:xfrm>
          <a:custGeom>
            <a:avLst/>
            <a:gdLst>
              <a:gd name="connsiteX0" fmla="*/ 1583392 w 3166783"/>
              <a:gd name="connsiteY0" fmla="*/ 0 h 3166783"/>
              <a:gd name="connsiteX1" fmla="*/ 2059878 w 3166783"/>
              <a:gd name="connsiteY1" fmla="*/ 197367 h 3166783"/>
              <a:gd name="connsiteX2" fmla="*/ 2969416 w 3166783"/>
              <a:gd name="connsiteY2" fmla="*/ 1106905 h 3166783"/>
              <a:gd name="connsiteX3" fmla="*/ 2969416 w 3166783"/>
              <a:gd name="connsiteY3" fmla="*/ 2059878 h 3166783"/>
              <a:gd name="connsiteX4" fmla="*/ 2059878 w 3166783"/>
              <a:gd name="connsiteY4" fmla="*/ 2969416 h 3166783"/>
              <a:gd name="connsiteX5" fmla="*/ 1106905 w 3166783"/>
              <a:gd name="connsiteY5" fmla="*/ 2969416 h 3166783"/>
              <a:gd name="connsiteX6" fmla="*/ 197367 w 3166783"/>
              <a:gd name="connsiteY6" fmla="*/ 2059878 h 3166783"/>
              <a:gd name="connsiteX7" fmla="*/ 197367 w 3166783"/>
              <a:gd name="connsiteY7" fmla="*/ 1106905 h 3166783"/>
              <a:gd name="connsiteX8" fmla="*/ 1106905 w 3166783"/>
              <a:gd name="connsiteY8" fmla="*/ 197367 h 3166783"/>
              <a:gd name="connsiteX9" fmla="*/ 1583392 w 3166783"/>
              <a:gd name="connsiteY9" fmla="*/ 0 h 316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66783" h="3166783">
                <a:moveTo>
                  <a:pt x="1583392" y="0"/>
                </a:moveTo>
                <a:cubicBezTo>
                  <a:pt x="1755846" y="0"/>
                  <a:pt x="1928300" y="65789"/>
                  <a:pt x="2059878" y="197367"/>
                </a:cubicBezTo>
                <a:lnTo>
                  <a:pt x="2969416" y="1106905"/>
                </a:lnTo>
                <a:cubicBezTo>
                  <a:pt x="3232572" y="1370062"/>
                  <a:pt x="3232572" y="1796722"/>
                  <a:pt x="2969416" y="2059878"/>
                </a:cubicBezTo>
                <a:lnTo>
                  <a:pt x="2059878" y="2969416"/>
                </a:lnTo>
                <a:cubicBezTo>
                  <a:pt x="1796721" y="3232572"/>
                  <a:pt x="1370062" y="3232572"/>
                  <a:pt x="1106905" y="2969416"/>
                </a:cubicBezTo>
                <a:lnTo>
                  <a:pt x="197367" y="2059878"/>
                </a:lnTo>
                <a:cubicBezTo>
                  <a:pt x="-65789" y="1796722"/>
                  <a:pt x="-65789" y="1370062"/>
                  <a:pt x="197367" y="1106905"/>
                </a:cubicBezTo>
                <a:lnTo>
                  <a:pt x="1106905" y="197367"/>
                </a:lnTo>
                <a:cubicBezTo>
                  <a:pt x="1238484" y="65789"/>
                  <a:pt x="1410938" y="0"/>
                  <a:pt x="1583392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16650657" y="2451100"/>
            <a:ext cx="3166782" cy="3166783"/>
          </a:xfrm>
          <a:custGeom>
            <a:avLst/>
            <a:gdLst>
              <a:gd name="connsiteX0" fmla="*/ 1583391 w 3166782"/>
              <a:gd name="connsiteY0" fmla="*/ 0 h 3166783"/>
              <a:gd name="connsiteX1" fmla="*/ 2059877 w 3166782"/>
              <a:gd name="connsiteY1" fmla="*/ 197367 h 3166783"/>
              <a:gd name="connsiteX2" fmla="*/ 2969415 w 3166782"/>
              <a:gd name="connsiteY2" fmla="*/ 1106905 h 3166783"/>
              <a:gd name="connsiteX3" fmla="*/ 2969415 w 3166782"/>
              <a:gd name="connsiteY3" fmla="*/ 2059878 h 3166783"/>
              <a:gd name="connsiteX4" fmla="*/ 2059877 w 3166782"/>
              <a:gd name="connsiteY4" fmla="*/ 2969416 h 3166783"/>
              <a:gd name="connsiteX5" fmla="*/ 1106905 w 3166782"/>
              <a:gd name="connsiteY5" fmla="*/ 2969416 h 3166783"/>
              <a:gd name="connsiteX6" fmla="*/ 197367 w 3166782"/>
              <a:gd name="connsiteY6" fmla="*/ 2059878 h 3166783"/>
              <a:gd name="connsiteX7" fmla="*/ 197367 w 3166782"/>
              <a:gd name="connsiteY7" fmla="*/ 1106905 h 3166783"/>
              <a:gd name="connsiteX8" fmla="*/ 1106905 w 3166782"/>
              <a:gd name="connsiteY8" fmla="*/ 197367 h 3166783"/>
              <a:gd name="connsiteX9" fmla="*/ 1583391 w 3166782"/>
              <a:gd name="connsiteY9" fmla="*/ 0 h 316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66782" h="3166783">
                <a:moveTo>
                  <a:pt x="1583391" y="0"/>
                </a:moveTo>
                <a:cubicBezTo>
                  <a:pt x="1755845" y="0"/>
                  <a:pt x="1928299" y="65789"/>
                  <a:pt x="2059877" y="197367"/>
                </a:cubicBezTo>
                <a:lnTo>
                  <a:pt x="2969415" y="1106905"/>
                </a:lnTo>
                <a:cubicBezTo>
                  <a:pt x="3232571" y="1370062"/>
                  <a:pt x="3232571" y="1796721"/>
                  <a:pt x="2969415" y="2059878"/>
                </a:cubicBezTo>
                <a:lnTo>
                  <a:pt x="2059877" y="2969416"/>
                </a:lnTo>
                <a:cubicBezTo>
                  <a:pt x="1796721" y="3232572"/>
                  <a:pt x="1370061" y="3232572"/>
                  <a:pt x="1106905" y="2969416"/>
                </a:cubicBezTo>
                <a:lnTo>
                  <a:pt x="197367" y="2059878"/>
                </a:lnTo>
                <a:cubicBezTo>
                  <a:pt x="-65789" y="1796721"/>
                  <a:pt x="-65789" y="1370062"/>
                  <a:pt x="197367" y="1106905"/>
                </a:cubicBezTo>
                <a:lnTo>
                  <a:pt x="1106905" y="197367"/>
                </a:lnTo>
                <a:cubicBezTo>
                  <a:pt x="1238483" y="65789"/>
                  <a:pt x="1410937" y="0"/>
                  <a:pt x="1583391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1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 userDrawn="1">
            <p:ph type="pic" sz="quarter" idx="20"/>
          </p:nvPr>
        </p:nvSpPr>
        <p:spPr>
          <a:xfrm flipH="1">
            <a:off x="1209086" y="348045"/>
            <a:ext cx="9879753" cy="11411518"/>
          </a:xfrm>
          <a:custGeom>
            <a:avLst/>
            <a:gdLst>
              <a:gd name="connsiteX0" fmla="*/ 9042104 w 9879753"/>
              <a:gd name="connsiteY0" fmla="*/ 2385524 h 11411518"/>
              <a:gd name="connsiteX1" fmla="*/ 9042104 w 9879753"/>
              <a:gd name="connsiteY1" fmla="*/ 2385524 h 11411518"/>
              <a:gd name="connsiteX2" fmla="*/ 9042104 w 9879753"/>
              <a:gd name="connsiteY2" fmla="*/ 2385525 h 11411518"/>
              <a:gd name="connsiteX3" fmla="*/ 6604968 w 9879753"/>
              <a:gd name="connsiteY3" fmla="*/ 370 h 11411518"/>
              <a:gd name="connsiteX4" fmla="*/ 5404556 w 9879753"/>
              <a:gd name="connsiteY4" fmla="*/ 837650 h 11411518"/>
              <a:gd name="connsiteX5" fmla="*/ 4719560 w 9879753"/>
              <a:gd name="connsiteY5" fmla="*/ 2570729 h 11411518"/>
              <a:gd name="connsiteX6" fmla="*/ 4719373 w 9879753"/>
              <a:gd name="connsiteY6" fmla="*/ 2568162 h 11411518"/>
              <a:gd name="connsiteX7" fmla="*/ 4014778 w 9879753"/>
              <a:gd name="connsiteY7" fmla="*/ 1551987 h 11411518"/>
              <a:gd name="connsiteX8" fmla="*/ 3891401 w 9879753"/>
              <a:gd name="connsiteY8" fmla="*/ 1495872 h 11411518"/>
              <a:gd name="connsiteX9" fmla="*/ 3763000 w 9879753"/>
              <a:gd name="connsiteY9" fmla="*/ 1452472 h 11411518"/>
              <a:gd name="connsiteX10" fmla="*/ 2173480 w 9879753"/>
              <a:gd name="connsiteY10" fmla="*/ 2240484 h 11411518"/>
              <a:gd name="connsiteX11" fmla="*/ 93040 w 9879753"/>
              <a:gd name="connsiteY11" fmla="*/ 7504120 h 11411518"/>
              <a:gd name="connsiteX12" fmla="*/ 837651 w 9879753"/>
              <a:gd name="connsiteY12" fmla="*/ 9222041 h 11411518"/>
              <a:gd name="connsiteX13" fmla="*/ 837651 w 9879753"/>
              <a:gd name="connsiteY13" fmla="*/ 9222039 h 11411518"/>
              <a:gd name="connsiteX14" fmla="*/ 2174997 w 9879753"/>
              <a:gd name="connsiteY14" fmla="*/ 9005588 h 11411518"/>
              <a:gd name="connsiteX15" fmla="*/ 2176885 w 9879753"/>
              <a:gd name="connsiteY15" fmla="*/ 9003843 h 11411518"/>
              <a:gd name="connsiteX16" fmla="*/ 1941035 w 9879753"/>
              <a:gd name="connsiteY16" fmla="*/ 9600559 h 11411518"/>
              <a:gd name="connsiteX17" fmla="*/ 2685645 w 9879753"/>
              <a:gd name="connsiteY17" fmla="*/ 11318480 h 11411518"/>
              <a:gd name="connsiteX18" fmla="*/ 2685646 w 9879753"/>
              <a:gd name="connsiteY18" fmla="*/ 11318479 h 11411518"/>
              <a:gd name="connsiteX19" fmla="*/ 4403567 w 9879753"/>
              <a:gd name="connsiteY19" fmla="*/ 10573869 h 11411518"/>
              <a:gd name="connsiteX20" fmla="*/ 5180883 w 9879753"/>
              <a:gd name="connsiteY20" fmla="*/ 8607213 h 11411518"/>
              <a:gd name="connsiteX21" fmla="*/ 5170680 w 9879753"/>
              <a:gd name="connsiteY21" fmla="*/ 8651802 h 11411518"/>
              <a:gd name="connsiteX22" fmla="*/ 5988354 w 9879753"/>
              <a:gd name="connsiteY22" fmla="*/ 10111692 h 11411518"/>
              <a:gd name="connsiteX23" fmla="*/ 5988354 w 9879753"/>
              <a:gd name="connsiteY23" fmla="*/ 10111691 h 11411518"/>
              <a:gd name="connsiteX24" fmla="*/ 7706275 w 9879753"/>
              <a:gd name="connsiteY24" fmla="*/ 9367081 h 11411518"/>
              <a:gd name="connsiteX25" fmla="*/ 9786714 w 9879753"/>
              <a:gd name="connsiteY25" fmla="*/ 4103445 h 11411518"/>
              <a:gd name="connsiteX26" fmla="*/ 9165481 w 9879753"/>
              <a:gd name="connsiteY26" fmla="*/ 2441639 h 11411518"/>
              <a:gd name="connsiteX27" fmla="*/ 9042104 w 9879753"/>
              <a:gd name="connsiteY27" fmla="*/ 2385524 h 11411518"/>
              <a:gd name="connsiteX28" fmla="*/ 8929837 w 9879753"/>
              <a:gd name="connsiteY28" fmla="*/ 2346790 h 11411518"/>
              <a:gd name="connsiteX29" fmla="*/ 7447276 w 9879753"/>
              <a:gd name="connsiteY29" fmla="*/ 2891880 h 11411518"/>
              <a:gd name="connsiteX30" fmla="*/ 7424234 w 9879753"/>
              <a:gd name="connsiteY30" fmla="*/ 2931400 h 11411518"/>
              <a:gd name="connsiteX31" fmla="*/ 7867086 w 9879753"/>
              <a:gd name="connsiteY31" fmla="*/ 1810960 h 11411518"/>
              <a:gd name="connsiteX32" fmla="*/ 7122475 w 9879753"/>
              <a:gd name="connsiteY32" fmla="*/ 93039 h 11411518"/>
              <a:gd name="connsiteX33" fmla="*/ 7122476 w 9879753"/>
              <a:gd name="connsiteY33" fmla="*/ 93039 h 11411518"/>
              <a:gd name="connsiteX34" fmla="*/ 6604968 w 9879753"/>
              <a:gd name="connsiteY34" fmla="*/ 370 h 1141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879753" h="11411518">
                <a:moveTo>
                  <a:pt x="9042104" y="2385524"/>
                </a:moveTo>
                <a:lnTo>
                  <a:pt x="9042104" y="2385524"/>
                </a:lnTo>
                <a:lnTo>
                  <a:pt x="9042104" y="2385525"/>
                </a:lnTo>
                <a:close/>
                <a:moveTo>
                  <a:pt x="6604968" y="370"/>
                </a:moveTo>
                <a:cubicBezTo>
                  <a:pt x="6089170" y="12619"/>
                  <a:pt x="5606134" y="327644"/>
                  <a:pt x="5404556" y="837650"/>
                </a:cubicBezTo>
                <a:lnTo>
                  <a:pt x="4719560" y="2570729"/>
                </a:lnTo>
                <a:lnTo>
                  <a:pt x="4719373" y="2568162"/>
                </a:lnTo>
                <a:cubicBezTo>
                  <a:pt x="4667738" y="2144320"/>
                  <a:pt x="4412079" y="1757622"/>
                  <a:pt x="4014778" y="1551987"/>
                </a:cubicBezTo>
                <a:lnTo>
                  <a:pt x="3891401" y="1495872"/>
                </a:lnTo>
                <a:lnTo>
                  <a:pt x="3763000" y="1452472"/>
                </a:lnTo>
                <a:cubicBezTo>
                  <a:pt x="3117204" y="1270126"/>
                  <a:pt x="2425454" y="1602975"/>
                  <a:pt x="2173480" y="2240484"/>
                </a:cubicBezTo>
                <a:lnTo>
                  <a:pt x="93040" y="7504120"/>
                </a:lnTo>
                <a:cubicBezTo>
                  <a:pt x="-175733" y="8184129"/>
                  <a:pt x="157642" y="8953269"/>
                  <a:pt x="837651" y="9222041"/>
                </a:cubicBezTo>
                <a:lnTo>
                  <a:pt x="837651" y="9222039"/>
                </a:lnTo>
                <a:cubicBezTo>
                  <a:pt x="1305158" y="9406821"/>
                  <a:pt x="1814792" y="9306994"/>
                  <a:pt x="2174997" y="9005588"/>
                </a:cubicBezTo>
                <a:lnTo>
                  <a:pt x="2176885" y="9003843"/>
                </a:lnTo>
                <a:lnTo>
                  <a:pt x="1941035" y="9600559"/>
                </a:lnTo>
                <a:cubicBezTo>
                  <a:pt x="1672263" y="10280568"/>
                  <a:pt x="2005636" y="11049708"/>
                  <a:pt x="2685645" y="11318480"/>
                </a:cubicBezTo>
                <a:lnTo>
                  <a:pt x="2685646" y="11318479"/>
                </a:lnTo>
                <a:cubicBezTo>
                  <a:pt x="3365654" y="11587251"/>
                  <a:pt x="4134795" y="11253878"/>
                  <a:pt x="4403567" y="10573869"/>
                </a:cubicBezTo>
                <a:lnTo>
                  <a:pt x="5180883" y="8607213"/>
                </a:lnTo>
                <a:lnTo>
                  <a:pt x="5170680" y="8651802"/>
                </a:lnTo>
                <a:cubicBezTo>
                  <a:pt x="5063731" y="9258248"/>
                  <a:pt x="5393347" y="9876517"/>
                  <a:pt x="5988354" y="10111692"/>
                </a:cubicBezTo>
                <a:lnTo>
                  <a:pt x="5988354" y="10111691"/>
                </a:lnTo>
                <a:cubicBezTo>
                  <a:pt x="6668363" y="10380464"/>
                  <a:pt x="7437503" y="10047090"/>
                  <a:pt x="7706275" y="9367081"/>
                </a:cubicBezTo>
                <a:lnTo>
                  <a:pt x="9786714" y="4103445"/>
                </a:lnTo>
                <a:cubicBezTo>
                  <a:pt x="10038688" y="3465937"/>
                  <a:pt x="9761432" y="2750091"/>
                  <a:pt x="9165481" y="2441639"/>
                </a:cubicBezTo>
                <a:lnTo>
                  <a:pt x="9042104" y="2385524"/>
                </a:lnTo>
                <a:lnTo>
                  <a:pt x="8929837" y="2346790"/>
                </a:lnTo>
                <a:cubicBezTo>
                  <a:pt x="8365467" y="2179712"/>
                  <a:pt x="7762813" y="2408422"/>
                  <a:pt x="7447276" y="2891880"/>
                </a:cubicBezTo>
                <a:lnTo>
                  <a:pt x="7424234" y="2931400"/>
                </a:lnTo>
                <a:lnTo>
                  <a:pt x="7867086" y="1810960"/>
                </a:lnTo>
                <a:cubicBezTo>
                  <a:pt x="8135858" y="1130951"/>
                  <a:pt x="7802484" y="361810"/>
                  <a:pt x="7122475" y="93039"/>
                </a:cubicBezTo>
                <a:lnTo>
                  <a:pt x="7122476" y="93039"/>
                </a:lnTo>
                <a:cubicBezTo>
                  <a:pt x="6952473" y="25846"/>
                  <a:pt x="6776902" y="-3713"/>
                  <a:pt x="6604968" y="37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03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3163886" y="5965015"/>
            <a:ext cx="4514850" cy="2019300"/>
          </a:xfrm>
          <a:custGeom>
            <a:avLst/>
            <a:gdLst>
              <a:gd name="connsiteX0" fmla="*/ 0 w 4514850"/>
              <a:gd name="connsiteY0" fmla="*/ 0 h 2019300"/>
              <a:gd name="connsiteX1" fmla="*/ 4514850 w 4514850"/>
              <a:gd name="connsiteY1" fmla="*/ 0 h 2019300"/>
              <a:gd name="connsiteX2" fmla="*/ 4514850 w 4514850"/>
              <a:gd name="connsiteY2" fmla="*/ 2019300 h 2019300"/>
              <a:gd name="connsiteX3" fmla="*/ 0 w 4514850"/>
              <a:gd name="connsiteY3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0" h="2019300">
                <a:moveTo>
                  <a:pt x="0" y="0"/>
                </a:moveTo>
                <a:lnTo>
                  <a:pt x="4514850" y="0"/>
                </a:lnTo>
                <a:lnTo>
                  <a:pt x="4514850" y="2019300"/>
                </a:lnTo>
                <a:lnTo>
                  <a:pt x="0" y="201930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1"/>
          </p:nvPr>
        </p:nvSpPr>
        <p:spPr>
          <a:xfrm>
            <a:off x="7678736" y="5965015"/>
            <a:ext cx="4514850" cy="2019300"/>
          </a:xfrm>
          <a:custGeom>
            <a:avLst/>
            <a:gdLst>
              <a:gd name="connsiteX0" fmla="*/ 0 w 4514850"/>
              <a:gd name="connsiteY0" fmla="*/ 0 h 2019300"/>
              <a:gd name="connsiteX1" fmla="*/ 4514850 w 4514850"/>
              <a:gd name="connsiteY1" fmla="*/ 0 h 2019300"/>
              <a:gd name="connsiteX2" fmla="*/ 4514850 w 4514850"/>
              <a:gd name="connsiteY2" fmla="*/ 2019300 h 2019300"/>
              <a:gd name="connsiteX3" fmla="*/ 0 w 4514850"/>
              <a:gd name="connsiteY3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0" h="2019300">
                <a:moveTo>
                  <a:pt x="0" y="0"/>
                </a:moveTo>
                <a:lnTo>
                  <a:pt x="4514850" y="0"/>
                </a:lnTo>
                <a:lnTo>
                  <a:pt x="4514850" y="2019300"/>
                </a:lnTo>
                <a:lnTo>
                  <a:pt x="0" y="201930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12193586" y="5965015"/>
            <a:ext cx="4514850" cy="2019300"/>
          </a:xfrm>
          <a:custGeom>
            <a:avLst/>
            <a:gdLst>
              <a:gd name="connsiteX0" fmla="*/ 0 w 4514850"/>
              <a:gd name="connsiteY0" fmla="*/ 0 h 2019300"/>
              <a:gd name="connsiteX1" fmla="*/ 4514850 w 4514850"/>
              <a:gd name="connsiteY1" fmla="*/ 0 h 2019300"/>
              <a:gd name="connsiteX2" fmla="*/ 4514850 w 4514850"/>
              <a:gd name="connsiteY2" fmla="*/ 2019300 h 2019300"/>
              <a:gd name="connsiteX3" fmla="*/ 0 w 4514850"/>
              <a:gd name="connsiteY3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0" h="2019300">
                <a:moveTo>
                  <a:pt x="0" y="0"/>
                </a:moveTo>
                <a:lnTo>
                  <a:pt x="4514850" y="0"/>
                </a:lnTo>
                <a:lnTo>
                  <a:pt x="4514850" y="2019300"/>
                </a:lnTo>
                <a:lnTo>
                  <a:pt x="0" y="201930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16708437" y="5965015"/>
            <a:ext cx="4514851" cy="2019300"/>
          </a:xfrm>
          <a:custGeom>
            <a:avLst/>
            <a:gdLst>
              <a:gd name="connsiteX0" fmla="*/ 0 w 4514851"/>
              <a:gd name="connsiteY0" fmla="*/ 0 h 2019300"/>
              <a:gd name="connsiteX1" fmla="*/ 4514851 w 4514851"/>
              <a:gd name="connsiteY1" fmla="*/ 0 h 2019300"/>
              <a:gd name="connsiteX2" fmla="*/ 4514851 w 4514851"/>
              <a:gd name="connsiteY2" fmla="*/ 2019300 h 2019300"/>
              <a:gd name="connsiteX3" fmla="*/ 0 w 4514851"/>
              <a:gd name="connsiteY3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1" h="2019300">
                <a:moveTo>
                  <a:pt x="0" y="0"/>
                </a:moveTo>
                <a:lnTo>
                  <a:pt x="4514851" y="0"/>
                </a:lnTo>
                <a:lnTo>
                  <a:pt x="4514851" y="2019300"/>
                </a:lnTo>
                <a:lnTo>
                  <a:pt x="0" y="201930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37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12182168" y="0"/>
            <a:ext cx="12205008" cy="13922477"/>
          </a:xfrm>
          <a:custGeom>
            <a:avLst/>
            <a:gdLst>
              <a:gd name="connsiteX0" fmla="*/ 0 w 12205008"/>
              <a:gd name="connsiteY0" fmla="*/ 0 h 13922477"/>
              <a:gd name="connsiteX1" fmla="*/ 7089034 w 12205008"/>
              <a:gd name="connsiteY1" fmla="*/ 0 h 13922477"/>
              <a:gd name="connsiteX2" fmla="*/ 12205008 w 12205008"/>
              <a:gd name="connsiteY2" fmla="*/ 13922477 h 13922477"/>
              <a:gd name="connsiteX3" fmla="*/ 5115972 w 12205008"/>
              <a:gd name="connsiteY3" fmla="*/ 13922477 h 13922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5008" h="13922477">
                <a:moveTo>
                  <a:pt x="0" y="0"/>
                </a:moveTo>
                <a:lnTo>
                  <a:pt x="7089034" y="0"/>
                </a:lnTo>
                <a:lnTo>
                  <a:pt x="12205008" y="13922477"/>
                </a:lnTo>
                <a:lnTo>
                  <a:pt x="5115972" y="13922477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760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10377087" y="1773360"/>
            <a:ext cx="3633001" cy="3633949"/>
          </a:xfrm>
          <a:prstGeom prst="ellipse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69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4556125" y="3082413"/>
            <a:ext cx="4471833" cy="2632587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957671" y="3082413"/>
            <a:ext cx="4471833" cy="2632587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5359217" y="3082413"/>
            <a:ext cx="4471833" cy="2632587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>
            <a:lvl1pPr>
              <a:defRPr sz="3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05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"/>
          <p:cNvSpPr>
            <a:spLocks noGrp="1"/>
          </p:cNvSpPr>
          <p:nvPr>
            <p:ph type="pic" sz="quarter" idx="24"/>
          </p:nvPr>
        </p:nvSpPr>
        <p:spPr>
          <a:xfrm>
            <a:off x="1222375" y="6779812"/>
            <a:ext cx="2778125" cy="2632587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</p:sp>
      <p:sp>
        <p:nvSpPr>
          <p:cNvPr id="8" name="Picture Placeholder 1"/>
          <p:cNvSpPr>
            <a:spLocks noGrp="1"/>
          </p:cNvSpPr>
          <p:nvPr>
            <p:ph type="pic" sz="quarter" idx="25"/>
          </p:nvPr>
        </p:nvSpPr>
        <p:spPr>
          <a:xfrm>
            <a:off x="4686153" y="6779812"/>
            <a:ext cx="2778125" cy="2632587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</p:sp>
      <p:sp>
        <p:nvSpPr>
          <p:cNvPr id="9" name="Picture Placeholder 1"/>
          <p:cNvSpPr>
            <a:spLocks noGrp="1"/>
          </p:cNvSpPr>
          <p:nvPr>
            <p:ph type="pic" sz="quarter" idx="26"/>
          </p:nvPr>
        </p:nvSpPr>
        <p:spPr>
          <a:xfrm>
            <a:off x="8165063" y="6779812"/>
            <a:ext cx="2778125" cy="2632587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</p:sp>
      <p:sp>
        <p:nvSpPr>
          <p:cNvPr id="10" name="Picture Placeholder 1"/>
          <p:cNvSpPr>
            <a:spLocks noGrp="1"/>
          </p:cNvSpPr>
          <p:nvPr>
            <p:ph type="pic" sz="quarter" idx="27"/>
          </p:nvPr>
        </p:nvSpPr>
        <p:spPr>
          <a:xfrm>
            <a:off x="11864059" y="6779812"/>
            <a:ext cx="2778125" cy="2632587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23"/>
          </p:nvPr>
        </p:nvSpPr>
        <p:spPr>
          <a:xfrm>
            <a:off x="11864059" y="2333318"/>
            <a:ext cx="2778125" cy="2632587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</p:sp>
      <p:sp>
        <p:nvSpPr>
          <p:cNvPr id="5" name="Picture Placeholder 1"/>
          <p:cNvSpPr>
            <a:spLocks noGrp="1"/>
          </p:cNvSpPr>
          <p:nvPr>
            <p:ph type="pic" sz="quarter" idx="22"/>
          </p:nvPr>
        </p:nvSpPr>
        <p:spPr>
          <a:xfrm>
            <a:off x="8165063" y="2333318"/>
            <a:ext cx="2778125" cy="2632587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21"/>
          </p:nvPr>
        </p:nvSpPr>
        <p:spPr>
          <a:xfrm>
            <a:off x="4686153" y="2333318"/>
            <a:ext cx="2778125" cy="2632587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</p:sp>
      <p:sp>
        <p:nvSpPr>
          <p:cNvPr id="3" name="Picture Placeholder 1"/>
          <p:cNvSpPr>
            <a:spLocks noGrp="1"/>
          </p:cNvSpPr>
          <p:nvPr>
            <p:ph type="pic" sz="quarter" idx="20"/>
          </p:nvPr>
        </p:nvSpPr>
        <p:spPr>
          <a:xfrm>
            <a:off x="1222375" y="2333318"/>
            <a:ext cx="2778125" cy="2632587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</p:sp>
    </p:spTree>
    <p:extLst>
      <p:ext uri="{BB962C8B-B14F-4D97-AF65-F5344CB8AC3E}">
        <p14:creationId xmlns:p14="http://schemas.microsoft.com/office/powerpoint/2010/main" val="3239616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11506200" y="6734120"/>
            <a:ext cx="5713156" cy="3133418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4821494" y="2790771"/>
            <a:ext cx="5713156" cy="3133418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62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0" y="3238499"/>
            <a:ext cx="8397081" cy="5767985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15990094" y="3238499"/>
            <a:ext cx="8397081" cy="5767985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-1" y="1"/>
            <a:ext cx="24387175" cy="9353549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288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-1" y="1"/>
            <a:ext cx="14135101" cy="13715999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55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14630400" y="1"/>
            <a:ext cx="9756775" cy="13715999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9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-1" y="1"/>
            <a:ext cx="24387176" cy="3867149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19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3725274" y="4419957"/>
            <a:ext cx="3392074" cy="1517130"/>
          </a:xfrm>
          <a:custGeom>
            <a:avLst/>
            <a:gdLst>
              <a:gd name="connsiteX0" fmla="*/ 0 w 4514850"/>
              <a:gd name="connsiteY0" fmla="*/ 0 h 2019300"/>
              <a:gd name="connsiteX1" fmla="*/ 4514850 w 4514850"/>
              <a:gd name="connsiteY1" fmla="*/ 0 h 2019300"/>
              <a:gd name="connsiteX2" fmla="*/ 4514850 w 4514850"/>
              <a:gd name="connsiteY2" fmla="*/ 2019300 h 2019300"/>
              <a:gd name="connsiteX3" fmla="*/ 0 w 4514850"/>
              <a:gd name="connsiteY3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0" h="2019300">
                <a:moveTo>
                  <a:pt x="0" y="0"/>
                </a:moveTo>
                <a:lnTo>
                  <a:pt x="4514850" y="0"/>
                </a:lnTo>
                <a:lnTo>
                  <a:pt x="4514850" y="2019300"/>
                </a:lnTo>
                <a:lnTo>
                  <a:pt x="0" y="201930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1"/>
          </p:nvPr>
        </p:nvSpPr>
        <p:spPr>
          <a:xfrm>
            <a:off x="8240124" y="5429607"/>
            <a:ext cx="3392074" cy="1517130"/>
          </a:xfrm>
          <a:custGeom>
            <a:avLst/>
            <a:gdLst>
              <a:gd name="connsiteX0" fmla="*/ 0 w 4514850"/>
              <a:gd name="connsiteY0" fmla="*/ 0 h 2019300"/>
              <a:gd name="connsiteX1" fmla="*/ 4514850 w 4514850"/>
              <a:gd name="connsiteY1" fmla="*/ 0 h 2019300"/>
              <a:gd name="connsiteX2" fmla="*/ 4514850 w 4514850"/>
              <a:gd name="connsiteY2" fmla="*/ 2019300 h 2019300"/>
              <a:gd name="connsiteX3" fmla="*/ 0 w 4514850"/>
              <a:gd name="connsiteY3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0" h="2019300">
                <a:moveTo>
                  <a:pt x="0" y="0"/>
                </a:moveTo>
                <a:lnTo>
                  <a:pt x="4514850" y="0"/>
                </a:lnTo>
                <a:lnTo>
                  <a:pt x="4514850" y="2019300"/>
                </a:lnTo>
                <a:lnTo>
                  <a:pt x="0" y="201930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12754974" y="3691975"/>
            <a:ext cx="3392074" cy="1517130"/>
          </a:xfrm>
          <a:custGeom>
            <a:avLst/>
            <a:gdLst>
              <a:gd name="connsiteX0" fmla="*/ 0 w 4514850"/>
              <a:gd name="connsiteY0" fmla="*/ 0 h 2019300"/>
              <a:gd name="connsiteX1" fmla="*/ 4514850 w 4514850"/>
              <a:gd name="connsiteY1" fmla="*/ 0 h 2019300"/>
              <a:gd name="connsiteX2" fmla="*/ 4514850 w 4514850"/>
              <a:gd name="connsiteY2" fmla="*/ 2019300 h 2019300"/>
              <a:gd name="connsiteX3" fmla="*/ 0 w 4514850"/>
              <a:gd name="connsiteY3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0" h="2019300">
                <a:moveTo>
                  <a:pt x="0" y="0"/>
                </a:moveTo>
                <a:lnTo>
                  <a:pt x="4514850" y="0"/>
                </a:lnTo>
                <a:lnTo>
                  <a:pt x="4514850" y="2019300"/>
                </a:lnTo>
                <a:lnTo>
                  <a:pt x="0" y="201930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17269825" y="7407915"/>
            <a:ext cx="3392075" cy="1517130"/>
          </a:xfrm>
          <a:custGeom>
            <a:avLst/>
            <a:gdLst>
              <a:gd name="connsiteX0" fmla="*/ 0 w 4514851"/>
              <a:gd name="connsiteY0" fmla="*/ 0 h 2019300"/>
              <a:gd name="connsiteX1" fmla="*/ 4514851 w 4514851"/>
              <a:gd name="connsiteY1" fmla="*/ 0 h 2019300"/>
              <a:gd name="connsiteX2" fmla="*/ 4514851 w 4514851"/>
              <a:gd name="connsiteY2" fmla="*/ 2019300 h 2019300"/>
              <a:gd name="connsiteX3" fmla="*/ 0 w 4514851"/>
              <a:gd name="connsiteY3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1" h="2019300">
                <a:moveTo>
                  <a:pt x="0" y="0"/>
                </a:moveTo>
                <a:lnTo>
                  <a:pt x="4514851" y="0"/>
                </a:lnTo>
                <a:lnTo>
                  <a:pt x="4514851" y="2019300"/>
                </a:lnTo>
                <a:lnTo>
                  <a:pt x="0" y="201930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2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054353" y="1"/>
            <a:ext cx="15332822" cy="13715999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61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-1" y="1"/>
            <a:ext cx="8129057" cy="13715999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8129057" y="1"/>
            <a:ext cx="8129057" cy="4571999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8129057" y="4572000"/>
            <a:ext cx="8129057" cy="4571999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129057" y="9144001"/>
            <a:ext cx="8129057" cy="4571999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16258114" y="6858001"/>
            <a:ext cx="8129057" cy="685800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16258114" y="0"/>
            <a:ext cx="8129057" cy="685800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98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-1" y="2"/>
            <a:ext cx="24387175" cy="6784258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81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'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-1" y="2"/>
            <a:ext cx="24387175" cy="13715998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10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845218" y="2673768"/>
            <a:ext cx="215065" cy="2150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 userDrawn="1"/>
        </p:nvSpPr>
        <p:spPr>
          <a:xfrm>
            <a:off x="10461899" y="5160888"/>
            <a:ext cx="236571" cy="2365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18384717" y="2474714"/>
            <a:ext cx="314876" cy="3148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4786983" y="9952784"/>
            <a:ext cx="613604" cy="6136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18561205" y="9333106"/>
            <a:ext cx="3810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6735336" y="5424084"/>
            <a:ext cx="419100" cy="419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9875475" y="9983267"/>
            <a:ext cx="133539" cy="1335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13986840" y="2774933"/>
            <a:ext cx="133539" cy="1335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 userDrawn="1"/>
        </p:nvSpPr>
        <p:spPr>
          <a:xfrm>
            <a:off x="14283735" y="12373519"/>
            <a:ext cx="286251" cy="2862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18732027" y="5442710"/>
            <a:ext cx="419100" cy="419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14165907" y="6912654"/>
            <a:ext cx="613604" cy="6136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1722327" y="11370725"/>
            <a:ext cx="133539" cy="1335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9101224" y="963067"/>
            <a:ext cx="419100" cy="419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 userDrawn="1"/>
        </p:nvSpPr>
        <p:spPr>
          <a:xfrm>
            <a:off x="21178932" y="10910862"/>
            <a:ext cx="215065" cy="2150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 userDrawn="1"/>
        </p:nvSpPr>
        <p:spPr>
          <a:xfrm>
            <a:off x="21658085" y="8562386"/>
            <a:ext cx="133539" cy="1335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 userDrawn="1"/>
        </p:nvSpPr>
        <p:spPr>
          <a:xfrm>
            <a:off x="19420176" y="11261006"/>
            <a:ext cx="314876" cy="3148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 userDrawn="1"/>
        </p:nvSpPr>
        <p:spPr>
          <a:xfrm>
            <a:off x="22407638" y="10380868"/>
            <a:ext cx="286251" cy="2862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68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1536E-6 2.22222E-6 L 0.10038 0.22453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9" y="112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71111E-5 2.22222E-6 L 0.09693 0.15278 " pathEditMode="fixed" rAng="0" ptsTypes="AA">
                                      <p:cBhvr>
                                        <p:cTn id="8" dur="28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3" y="76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3303E-6 1.85185E-6 L 0.21214 0.37616 " pathEditMode="fixed" rAng="0" ptsTypes="AA">
                                      <p:cBhvr>
                                        <p:cTn id="10" dur="5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04" y="1880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30244E-5 0.00011 L 0.34996 -0.11388 " pathEditMode="fixed" rAng="0" ptsTypes="AA">
                                      <p:cBhvr>
                                        <p:cTn id="12" dur="3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91" y="-570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1536E-6 2.22222E-6 L 0.09686 0.15278 " pathEditMode="fixed" rAng="0" ptsTypes="AA">
                                      <p:cBhvr>
                                        <p:cTn id="14" dur="2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3" y="763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4666E-6 -3.88889E-6 L 0.01374 0.49132 " pathEditMode="fixed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4" y="2456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1064E-6 -4.62963E-6 L -0.01731 -0.48761 " pathEditMode="fixed" rAng="0" ptsTypes="AA">
                                      <p:cBhvr>
                                        <p:cTn id="18" dur="4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6" y="-2438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1541E-6 2.22222E-6 L 0.09686 0.15278 " pathEditMode="fixed" rAng="0" ptsTypes="AA">
                                      <p:cBhvr>
                                        <p:cTn id="20" dur="28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3" y="763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3234E-7 0.00012 L 0.18513 -0.50046 " pathEditMode="fixed" rAng="0" ptsTypes="AA">
                                      <p:cBhvr>
                                        <p:cTn id="22" dur="4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75" y="-2187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1536E-6 2.22222E-6 L 0.09686 0.15278 " pathEditMode="fixed" rAng="0" ptsTypes="AA">
                                      <p:cBhvr>
                                        <p:cTn id="24" dur="3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3" y="763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71111E-5 0.00012 L 0.09693 0.1529 " pathEditMode="fixed" rAng="0" ptsTypes="AA">
                                      <p:cBhvr>
                                        <p:cTn id="26" dur="54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3" y="763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4338E-6 -2.03704E-6 L -0.00273 -0.71134 " pathEditMode="fixed" rAng="0" ptsTypes="AA">
                                      <p:cBhvr>
                                        <p:cTn id="28" dur="6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" y="-3556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1536E-6 2.22222E-6 L 0.09686 0.15278 " pathEditMode="fixed" rAng="0" ptsTypes="AA">
                                      <p:cBhvr>
                                        <p:cTn id="30" dur="3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3" y="763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8391E-6 0.00012 L -0.41928 -0.01516 " pathEditMode="fixed" rAng="0" ptsTypes="AA">
                                      <p:cBhvr>
                                        <p:cTn id="32" dur="6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7" y="-76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2675E-6 3.33333E-6 L 0.04245 0.29872 " pathEditMode="fixed" rAng="0" ptsTypes="AA">
                                      <p:cBhvr>
                                        <p:cTn id="34" dur="4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1493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72842E-8 -3.14815E-6 L -0.1714 0.07188 " pathEditMode="fixed" rAng="0" ptsTypes="AA">
                                      <p:cBhvr>
                                        <p:cTn id="36" dur="56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73" y="358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859E-6 4.62963E-6 L -0.32261 -0.33994 " pathEditMode="fixed" rAng="0" ptsTypes="AA">
                                      <p:cBhvr>
                                        <p:cTn id="38" dur="3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31" y="-170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-1" y="-3746088"/>
            <a:ext cx="24387175" cy="13715998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4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327621" y="0"/>
            <a:ext cx="19059553" cy="1371600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95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16901652" y="0"/>
            <a:ext cx="7485522" cy="1371600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14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8450826" y="0"/>
            <a:ext cx="7485522" cy="1371600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92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0" y="3766706"/>
            <a:ext cx="13163550" cy="5110594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80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9659136" cy="13822363"/>
          </a:xfrm>
          <a:custGeom>
            <a:avLst/>
            <a:gdLst>
              <a:gd name="connsiteX0" fmla="*/ 0 w 19659136"/>
              <a:gd name="connsiteY0" fmla="*/ 9138765 h 13822363"/>
              <a:gd name="connsiteX1" fmla="*/ 4633187 w 19659136"/>
              <a:gd name="connsiteY1" fmla="*/ 13822363 h 13822363"/>
              <a:gd name="connsiteX2" fmla="*/ 0 w 19659136"/>
              <a:gd name="connsiteY2" fmla="*/ 13822363 h 13822363"/>
              <a:gd name="connsiteX3" fmla="*/ 13915310 w 19659136"/>
              <a:gd name="connsiteY3" fmla="*/ 8015521 h 13822363"/>
              <a:gd name="connsiteX4" fmla="*/ 19659136 w 19659136"/>
              <a:gd name="connsiteY4" fmla="*/ 13822363 h 13822363"/>
              <a:gd name="connsiteX5" fmla="*/ 12275342 w 19659136"/>
              <a:gd name="connsiteY5" fmla="*/ 13822363 h 13822363"/>
              <a:gd name="connsiteX6" fmla="*/ 10222625 w 19659136"/>
              <a:gd name="connsiteY6" fmla="*/ 11746015 h 13822363"/>
              <a:gd name="connsiteX7" fmla="*/ 1 w 19659136"/>
              <a:gd name="connsiteY7" fmla="*/ 1542295 h 13822363"/>
              <a:gd name="connsiteX8" fmla="*/ 12146161 w 19659136"/>
              <a:gd name="connsiteY8" fmla="*/ 13822363 h 13822363"/>
              <a:gd name="connsiteX9" fmla="*/ 4762368 w 19659136"/>
              <a:gd name="connsiteY9" fmla="*/ 13822363 h 13822363"/>
              <a:gd name="connsiteX10" fmla="*/ 1 w 19659136"/>
              <a:gd name="connsiteY10" fmla="*/ 9006434 h 13822363"/>
              <a:gd name="connsiteX11" fmla="*/ 1 w 19659136"/>
              <a:gd name="connsiteY11" fmla="*/ 0 h 13822363"/>
              <a:gd name="connsiteX12" fmla="*/ 5988013 w 19659136"/>
              <a:gd name="connsiteY12" fmla="*/ 0 h 13822363"/>
              <a:gd name="connsiteX13" fmla="*/ 9737409 w 19659136"/>
              <a:gd name="connsiteY13" fmla="*/ 3791935 h 13822363"/>
              <a:gd name="connsiteX14" fmla="*/ 6044726 w 19659136"/>
              <a:gd name="connsiteY14" fmla="*/ 7522428 h 13822363"/>
              <a:gd name="connsiteX15" fmla="*/ 1 w 19659136"/>
              <a:gd name="connsiteY15" fmla="*/ 1411539 h 1382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659136" h="13822363">
                <a:moveTo>
                  <a:pt x="0" y="9138765"/>
                </a:moveTo>
                <a:lnTo>
                  <a:pt x="4633187" y="13822363"/>
                </a:lnTo>
                <a:lnTo>
                  <a:pt x="0" y="13822363"/>
                </a:lnTo>
                <a:close/>
                <a:moveTo>
                  <a:pt x="13915310" y="8015521"/>
                </a:moveTo>
                <a:lnTo>
                  <a:pt x="19659136" y="13822363"/>
                </a:lnTo>
                <a:lnTo>
                  <a:pt x="12275342" y="13822363"/>
                </a:lnTo>
                <a:lnTo>
                  <a:pt x="10222625" y="11746015"/>
                </a:lnTo>
                <a:close/>
                <a:moveTo>
                  <a:pt x="1" y="1542295"/>
                </a:moveTo>
                <a:lnTo>
                  <a:pt x="12146161" y="13822363"/>
                </a:lnTo>
                <a:lnTo>
                  <a:pt x="4762368" y="13822363"/>
                </a:lnTo>
                <a:lnTo>
                  <a:pt x="1" y="9006434"/>
                </a:lnTo>
                <a:close/>
                <a:moveTo>
                  <a:pt x="1" y="0"/>
                </a:moveTo>
                <a:lnTo>
                  <a:pt x="5988013" y="0"/>
                </a:lnTo>
                <a:lnTo>
                  <a:pt x="9737409" y="3791935"/>
                </a:lnTo>
                <a:lnTo>
                  <a:pt x="6044726" y="7522428"/>
                </a:lnTo>
                <a:lnTo>
                  <a:pt x="1" y="1411539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87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94211" y="522060"/>
            <a:ext cx="10058400" cy="12132055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46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8133267" y="2348346"/>
            <a:ext cx="3340822" cy="3340822"/>
          </a:xfrm>
          <a:custGeom>
            <a:avLst/>
            <a:gdLst>
              <a:gd name="connsiteX0" fmla="*/ 0 w 4717473"/>
              <a:gd name="connsiteY0" fmla="*/ 0 h 4717473"/>
              <a:gd name="connsiteX1" fmla="*/ 4717473 w 4717473"/>
              <a:gd name="connsiteY1" fmla="*/ 0 h 4717473"/>
              <a:gd name="connsiteX2" fmla="*/ 4717473 w 4717473"/>
              <a:gd name="connsiteY2" fmla="*/ 4717473 h 4717473"/>
              <a:gd name="connsiteX3" fmla="*/ 0 w 4717473"/>
              <a:gd name="connsiteY3" fmla="*/ 4717473 h 471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7473" h="4717473">
                <a:moveTo>
                  <a:pt x="0" y="0"/>
                </a:moveTo>
                <a:lnTo>
                  <a:pt x="4717473" y="0"/>
                </a:lnTo>
                <a:lnTo>
                  <a:pt x="4717473" y="4717473"/>
                </a:lnTo>
                <a:lnTo>
                  <a:pt x="0" y="4717473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12850740" y="2348346"/>
            <a:ext cx="3340822" cy="3340822"/>
          </a:xfrm>
          <a:custGeom>
            <a:avLst/>
            <a:gdLst>
              <a:gd name="connsiteX0" fmla="*/ 0 w 4717473"/>
              <a:gd name="connsiteY0" fmla="*/ 0 h 4717473"/>
              <a:gd name="connsiteX1" fmla="*/ 4717473 w 4717473"/>
              <a:gd name="connsiteY1" fmla="*/ 0 h 4717473"/>
              <a:gd name="connsiteX2" fmla="*/ 4717473 w 4717473"/>
              <a:gd name="connsiteY2" fmla="*/ 4717473 h 4717473"/>
              <a:gd name="connsiteX3" fmla="*/ 0 w 4717473"/>
              <a:gd name="connsiteY3" fmla="*/ 4717473 h 471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7473" h="4717473">
                <a:moveTo>
                  <a:pt x="0" y="0"/>
                </a:moveTo>
                <a:lnTo>
                  <a:pt x="4717473" y="0"/>
                </a:lnTo>
                <a:lnTo>
                  <a:pt x="4717473" y="4717473"/>
                </a:lnTo>
                <a:lnTo>
                  <a:pt x="0" y="4717473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23"/>
          </p:nvPr>
        </p:nvSpPr>
        <p:spPr>
          <a:xfrm>
            <a:off x="8133267" y="6858000"/>
            <a:ext cx="3340822" cy="3340822"/>
          </a:xfrm>
          <a:custGeom>
            <a:avLst/>
            <a:gdLst>
              <a:gd name="connsiteX0" fmla="*/ 0 w 4717473"/>
              <a:gd name="connsiteY0" fmla="*/ 0 h 4717473"/>
              <a:gd name="connsiteX1" fmla="*/ 4717473 w 4717473"/>
              <a:gd name="connsiteY1" fmla="*/ 0 h 4717473"/>
              <a:gd name="connsiteX2" fmla="*/ 4717473 w 4717473"/>
              <a:gd name="connsiteY2" fmla="*/ 4717473 h 4717473"/>
              <a:gd name="connsiteX3" fmla="*/ 0 w 4717473"/>
              <a:gd name="connsiteY3" fmla="*/ 4717473 h 471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7473" h="4717473">
                <a:moveTo>
                  <a:pt x="0" y="0"/>
                </a:moveTo>
                <a:lnTo>
                  <a:pt x="4717473" y="0"/>
                </a:lnTo>
                <a:lnTo>
                  <a:pt x="4717473" y="4717473"/>
                </a:lnTo>
                <a:lnTo>
                  <a:pt x="0" y="4717473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4"/>
          </p:nvPr>
        </p:nvSpPr>
        <p:spPr>
          <a:xfrm>
            <a:off x="12850740" y="6858000"/>
            <a:ext cx="3340822" cy="3340822"/>
          </a:xfrm>
          <a:custGeom>
            <a:avLst/>
            <a:gdLst>
              <a:gd name="connsiteX0" fmla="*/ 0 w 4717473"/>
              <a:gd name="connsiteY0" fmla="*/ 0 h 4717473"/>
              <a:gd name="connsiteX1" fmla="*/ 4717473 w 4717473"/>
              <a:gd name="connsiteY1" fmla="*/ 0 h 4717473"/>
              <a:gd name="connsiteX2" fmla="*/ 4717473 w 4717473"/>
              <a:gd name="connsiteY2" fmla="*/ 4717473 h 4717473"/>
              <a:gd name="connsiteX3" fmla="*/ 0 w 4717473"/>
              <a:gd name="connsiteY3" fmla="*/ 4717473 h 471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7473" h="4717473">
                <a:moveTo>
                  <a:pt x="0" y="0"/>
                </a:moveTo>
                <a:lnTo>
                  <a:pt x="4717473" y="0"/>
                </a:lnTo>
                <a:lnTo>
                  <a:pt x="4717473" y="4717473"/>
                </a:lnTo>
                <a:lnTo>
                  <a:pt x="0" y="4717473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39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760286" y="3578169"/>
            <a:ext cx="7716128" cy="5264262"/>
          </a:xfrm>
          <a:custGeom>
            <a:avLst/>
            <a:gdLst>
              <a:gd name="connsiteX0" fmla="*/ 0 w 7716128"/>
              <a:gd name="connsiteY0" fmla="*/ 0 h 5264262"/>
              <a:gd name="connsiteX1" fmla="*/ 7716128 w 7716128"/>
              <a:gd name="connsiteY1" fmla="*/ 0 h 5264262"/>
              <a:gd name="connsiteX2" fmla="*/ 7716128 w 7716128"/>
              <a:gd name="connsiteY2" fmla="*/ 5264262 h 5264262"/>
              <a:gd name="connsiteX3" fmla="*/ 0 w 7716128"/>
              <a:gd name="connsiteY3" fmla="*/ 5264262 h 526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16128" h="5264262">
                <a:moveTo>
                  <a:pt x="0" y="0"/>
                </a:moveTo>
                <a:lnTo>
                  <a:pt x="7716128" y="0"/>
                </a:lnTo>
                <a:lnTo>
                  <a:pt x="7716128" y="5264262"/>
                </a:lnTo>
                <a:lnTo>
                  <a:pt x="0" y="5264262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2915900" y="3578169"/>
            <a:ext cx="7716128" cy="5264262"/>
          </a:xfrm>
          <a:custGeom>
            <a:avLst/>
            <a:gdLst>
              <a:gd name="connsiteX0" fmla="*/ 0 w 7716128"/>
              <a:gd name="connsiteY0" fmla="*/ 0 h 5264262"/>
              <a:gd name="connsiteX1" fmla="*/ 7716128 w 7716128"/>
              <a:gd name="connsiteY1" fmla="*/ 0 h 5264262"/>
              <a:gd name="connsiteX2" fmla="*/ 7716128 w 7716128"/>
              <a:gd name="connsiteY2" fmla="*/ 5264262 h 5264262"/>
              <a:gd name="connsiteX3" fmla="*/ 0 w 7716128"/>
              <a:gd name="connsiteY3" fmla="*/ 5264262 h 526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16128" h="5264262">
                <a:moveTo>
                  <a:pt x="0" y="0"/>
                </a:moveTo>
                <a:lnTo>
                  <a:pt x="7716128" y="0"/>
                </a:lnTo>
                <a:lnTo>
                  <a:pt x="7716128" y="5264262"/>
                </a:lnTo>
                <a:lnTo>
                  <a:pt x="0" y="5264262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8859837" y="3276600"/>
            <a:ext cx="6667500" cy="6667500"/>
          </a:xfrm>
          <a:custGeom>
            <a:avLst/>
            <a:gdLst>
              <a:gd name="connsiteX0" fmla="*/ 3333750 w 6667500"/>
              <a:gd name="connsiteY0" fmla="*/ 0 h 6667500"/>
              <a:gd name="connsiteX1" fmla="*/ 6667500 w 6667500"/>
              <a:gd name="connsiteY1" fmla="*/ 3333750 h 6667500"/>
              <a:gd name="connsiteX2" fmla="*/ 3333750 w 6667500"/>
              <a:gd name="connsiteY2" fmla="*/ 6667500 h 6667500"/>
              <a:gd name="connsiteX3" fmla="*/ 0 w 6667500"/>
              <a:gd name="connsiteY3" fmla="*/ 3333750 h 6667500"/>
              <a:gd name="connsiteX4" fmla="*/ 3333750 w 6667500"/>
              <a:gd name="connsiteY4" fmla="*/ 0 h 666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0" h="6667500">
                <a:moveTo>
                  <a:pt x="3333750" y="0"/>
                </a:moveTo>
                <a:cubicBezTo>
                  <a:pt x="5174929" y="0"/>
                  <a:pt x="6667500" y="1492571"/>
                  <a:pt x="6667500" y="3333750"/>
                </a:cubicBezTo>
                <a:cubicBezTo>
                  <a:pt x="6667500" y="5174929"/>
                  <a:pt x="5174929" y="6667500"/>
                  <a:pt x="3333750" y="6667500"/>
                </a:cubicBezTo>
                <a:cubicBezTo>
                  <a:pt x="1492571" y="6667500"/>
                  <a:pt x="0" y="5174929"/>
                  <a:pt x="0" y="3333750"/>
                </a:cubicBezTo>
                <a:cubicBezTo>
                  <a:pt x="0" y="1492571"/>
                  <a:pt x="1492571" y="0"/>
                  <a:pt x="3333750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91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2" grpId="0" animBg="1"/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21"/>
          </p:nvPr>
        </p:nvSpPr>
        <p:spPr>
          <a:xfrm>
            <a:off x="16727155" y="4473984"/>
            <a:ext cx="3709548" cy="4307599"/>
          </a:xfrm>
          <a:custGeom>
            <a:avLst/>
            <a:gdLst>
              <a:gd name="connsiteX0" fmla="*/ 0 w 7716128"/>
              <a:gd name="connsiteY0" fmla="*/ 0 h 5264262"/>
              <a:gd name="connsiteX1" fmla="*/ 7716128 w 7716128"/>
              <a:gd name="connsiteY1" fmla="*/ 0 h 5264262"/>
              <a:gd name="connsiteX2" fmla="*/ 7716128 w 7716128"/>
              <a:gd name="connsiteY2" fmla="*/ 5264262 h 5264262"/>
              <a:gd name="connsiteX3" fmla="*/ 0 w 7716128"/>
              <a:gd name="connsiteY3" fmla="*/ 5264262 h 526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16128" h="5264262">
                <a:moveTo>
                  <a:pt x="0" y="0"/>
                </a:moveTo>
                <a:lnTo>
                  <a:pt x="7716128" y="0"/>
                </a:lnTo>
                <a:lnTo>
                  <a:pt x="7716128" y="5264262"/>
                </a:lnTo>
                <a:lnTo>
                  <a:pt x="0" y="5264262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22"/>
          </p:nvPr>
        </p:nvSpPr>
        <p:spPr>
          <a:xfrm>
            <a:off x="12225815" y="4021686"/>
            <a:ext cx="4488553" cy="5212195"/>
          </a:xfrm>
          <a:custGeom>
            <a:avLst/>
            <a:gdLst>
              <a:gd name="connsiteX0" fmla="*/ 0 w 7716128"/>
              <a:gd name="connsiteY0" fmla="*/ 0 h 5264262"/>
              <a:gd name="connsiteX1" fmla="*/ 7716128 w 7716128"/>
              <a:gd name="connsiteY1" fmla="*/ 0 h 5264262"/>
              <a:gd name="connsiteX2" fmla="*/ 7716128 w 7716128"/>
              <a:gd name="connsiteY2" fmla="*/ 5264262 h 5264262"/>
              <a:gd name="connsiteX3" fmla="*/ 0 w 7716128"/>
              <a:gd name="connsiteY3" fmla="*/ 5264262 h 526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16128" h="5264262">
                <a:moveTo>
                  <a:pt x="0" y="0"/>
                </a:moveTo>
                <a:lnTo>
                  <a:pt x="7716128" y="0"/>
                </a:lnTo>
                <a:lnTo>
                  <a:pt x="7716128" y="5264262"/>
                </a:lnTo>
                <a:lnTo>
                  <a:pt x="0" y="5264262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</p:sp>
      <p:sp>
        <p:nvSpPr>
          <p:cNvPr id="7" name="Picture Placeholder 1"/>
          <p:cNvSpPr>
            <a:spLocks noGrp="1"/>
          </p:cNvSpPr>
          <p:nvPr>
            <p:ph type="pic" sz="quarter" idx="23"/>
          </p:nvPr>
        </p:nvSpPr>
        <p:spPr>
          <a:xfrm>
            <a:off x="6219324" y="3159068"/>
            <a:ext cx="5974264" cy="6937431"/>
          </a:xfrm>
          <a:custGeom>
            <a:avLst/>
            <a:gdLst>
              <a:gd name="connsiteX0" fmla="*/ 0 w 7716128"/>
              <a:gd name="connsiteY0" fmla="*/ 0 h 5264262"/>
              <a:gd name="connsiteX1" fmla="*/ 7716128 w 7716128"/>
              <a:gd name="connsiteY1" fmla="*/ 0 h 5264262"/>
              <a:gd name="connsiteX2" fmla="*/ 7716128 w 7716128"/>
              <a:gd name="connsiteY2" fmla="*/ 5264262 h 5264262"/>
              <a:gd name="connsiteX3" fmla="*/ 0 w 7716128"/>
              <a:gd name="connsiteY3" fmla="*/ 5264262 h 526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16128" h="5264262">
                <a:moveTo>
                  <a:pt x="0" y="0"/>
                </a:moveTo>
                <a:lnTo>
                  <a:pt x="7716128" y="0"/>
                </a:lnTo>
                <a:lnTo>
                  <a:pt x="7716128" y="5264262"/>
                </a:lnTo>
                <a:lnTo>
                  <a:pt x="0" y="5264262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</p:sp>
    </p:spTree>
    <p:extLst>
      <p:ext uri="{BB962C8B-B14F-4D97-AF65-F5344CB8AC3E}">
        <p14:creationId xmlns:p14="http://schemas.microsoft.com/office/powerpoint/2010/main" val="3850336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10019600" y="2302204"/>
            <a:ext cx="4347976" cy="4347976"/>
          </a:xfrm>
          <a:custGeom>
            <a:avLst/>
            <a:gdLst>
              <a:gd name="connsiteX0" fmla="*/ 3350452 w 6700904"/>
              <a:gd name="connsiteY0" fmla="*/ 0 h 6700904"/>
              <a:gd name="connsiteX1" fmla="*/ 6700904 w 6700904"/>
              <a:gd name="connsiteY1" fmla="*/ 3350452 h 6700904"/>
              <a:gd name="connsiteX2" fmla="*/ 3350452 w 6700904"/>
              <a:gd name="connsiteY2" fmla="*/ 6700904 h 6700904"/>
              <a:gd name="connsiteX3" fmla="*/ 0 w 6700904"/>
              <a:gd name="connsiteY3" fmla="*/ 3350452 h 670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0904" h="6700904">
                <a:moveTo>
                  <a:pt x="3350452" y="0"/>
                </a:moveTo>
                <a:lnTo>
                  <a:pt x="6700904" y="3350452"/>
                </a:lnTo>
                <a:lnTo>
                  <a:pt x="3350452" y="6700904"/>
                </a:lnTo>
                <a:lnTo>
                  <a:pt x="0" y="3350452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347163" y="4692113"/>
            <a:ext cx="4347976" cy="4347976"/>
          </a:xfrm>
          <a:custGeom>
            <a:avLst/>
            <a:gdLst>
              <a:gd name="connsiteX0" fmla="*/ 3350452 w 6700904"/>
              <a:gd name="connsiteY0" fmla="*/ 0 h 6700904"/>
              <a:gd name="connsiteX1" fmla="*/ 6700904 w 6700904"/>
              <a:gd name="connsiteY1" fmla="*/ 3350452 h 6700904"/>
              <a:gd name="connsiteX2" fmla="*/ 3350452 w 6700904"/>
              <a:gd name="connsiteY2" fmla="*/ 6700904 h 6700904"/>
              <a:gd name="connsiteX3" fmla="*/ 0 w 6700904"/>
              <a:gd name="connsiteY3" fmla="*/ 3350452 h 670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0904" h="6700904">
                <a:moveTo>
                  <a:pt x="3350452" y="0"/>
                </a:moveTo>
                <a:lnTo>
                  <a:pt x="6700904" y="3350452"/>
                </a:lnTo>
                <a:lnTo>
                  <a:pt x="3350452" y="6700904"/>
                </a:lnTo>
                <a:lnTo>
                  <a:pt x="0" y="3350452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7692037" y="4692113"/>
            <a:ext cx="4347976" cy="4347976"/>
          </a:xfrm>
          <a:custGeom>
            <a:avLst/>
            <a:gdLst>
              <a:gd name="connsiteX0" fmla="*/ 3350452 w 6700904"/>
              <a:gd name="connsiteY0" fmla="*/ 0 h 6700904"/>
              <a:gd name="connsiteX1" fmla="*/ 6700904 w 6700904"/>
              <a:gd name="connsiteY1" fmla="*/ 3350452 h 6700904"/>
              <a:gd name="connsiteX2" fmla="*/ 3350452 w 6700904"/>
              <a:gd name="connsiteY2" fmla="*/ 6700904 h 6700904"/>
              <a:gd name="connsiteX3" fmla="*/ 0 w 6700904"/>
              <a:gd name="connsiteY3" fmla="*/ 3350452 h 670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0904" h="6700904">
                <a:moveTo>
                  <a:pt x="3350452" y="0"/>
                </a:moveTo>
                <a:lnTo>
                  <a:pt x="6700904" y="3350452"/>
                </a:lnTo>
                <a:lnTo>
                  <a:pt x="3350452" y="6700904"/>
                </a:lnTo>
                <a:lnTo>
                  <a:pt x="0" y="3350452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10019600" y="7082022"/>
            <a:ext cx="4347976" cy="4347976"/>
          </a:xfrm>
          <a:custGeom>
            <a:avLst/>
            <a:gdLst>
              <a:gd name="connsiteX0" fmla="*/ 3350452 w 6700904"/>
              <a:gd name="connsiteY0" fmla="*/ 0 h 6700904"/>
              <a:gd name="connsiteX1" fmla="*/ 6700904 w 6700904"/>
              <a:gd name="connsiteY1" fmla="*/ 3350452 h 6700904"/>
              <a:gd name="connsiteX2" fmla="*/ 3350452 w 6700904"/>
              <a:gd name="connsiteY2" fmla="*/ 6700904 h 6700904"/>
              <a:gd name="connsiteX3" fmla="*/ 0 w 6700904"/>
              <a:gd name="connsiteY3" fmla="*/ 3350452 h 670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0904" h="6700904">
                <a:moveTo>
                  <a:pt x="3350452" y="0"/>
                </a:moveTo>
                <a:lnTo>
                  <a:pt x="6700904" y="3350452"/>
                </a:lnTo>
                <a:lnTo>
                  <a:pt x="3350452" y="6700904"/>
                </a:lnTo>
                <a:lnTo>
                  <a:pt x="0" y="3350452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60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3419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17979" y="408516"/>
            <a:ext cx="18574871" cy="12383247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10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402934" y="408516"/>
            <a:ext cx="18574871" cy="12383247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47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385660" y="361950"/>
            <a:ext cx="23615855" cy="12429813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90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10631486" y="2609849"/>
            <a:ext cx="3124200" cy="3124200"/>
          </a:xfrm>
          <a:custGeom>
            <a:avLst/>
            <a:gdLst>
              <a:gd name="connsiteX0" fmla="*/ 1562100 w 3124200"/>
              <a:gd name="connsiteY0" fmla="*/ 0 h 3124200"/>
              <a:gd name="connsiteX1" fmla="*/ 3124200 w 3124200"/>
              <a:gd name="connsiteY1" fmla="*/ 1562100 h 3124200"/>
              <a:gd name="connsiteX2" fmla="*/ 1562100 w 3124200"/>
              <a:gd name="connsiteY2" fmla="*/ 3124200 h 3124200"/>
              <a:gd name="connsiteX3" fmla="*/ 0 w 3124200"/>
              <a:gd name="connsiteY3" fmla="*/ 1562100 h 3124200"/>
              <a:gd name="connsiteX4" fmla="*/ 1562100 w 3124200"/>
              <a:gd name="connsiteY4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0" h="3124200">
                <a:moveTo>
                  <a:pt x="1562100" y="0"/>
                </a:moveTo>
                <a:cubicBezTo>
                  <a:pt x="2424824" y="0"/>
                  <a:pt x="3124200" y="699376"/>
                  <a:pt x="3124200" y="1562100"/>
                </a:cubicBezTo>
                <a:cubicBezTo>
                  <a:pt x="3124200" y="2424824"/>
                  <a:pt x="2424824" y="3124200"/>
                  <a:pt x="1562100" y="3124200"/>
                </a:cubicBezTo>
                <a:cubicBezTo>
                  <a:pt x="699376" y="3124200"/>
                  <a:pt x="0" y="2424824"/>
                  <a:pt x="0" y="1562100"/>
                </a:cubicBezTo>
                <a:cubicBezTo>
                  <a:pt x="0" y="699376"/>
                  <a:pt x="699376" y="0"/>
                  <a:pt x="1562100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87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0" y="168275"/>
            <a:ext cx="15765463" cy="13547725"/>
          </a:xfrm>
          <a:custGeom>
            <a:avLst/>
            <a:gdLst>
              <a:gd name="connsiteX0" fmla="*/ 13111163 w 15765463"/>
              <a:gd name="connsiteY0" fmla="*/ 5346700 h 13547725"/>
              <a:gd name="connsiteX1" fmla="*/ 15765463 w 15765463"/>
              <a:gd name="connsiteY1" fmla="*/ 8029575 h 13547725"/>
              <a:gd name="connsiteX2" fmla="*/ 10307638 w 15765463"/>
              <a:gd name="connsiteY2" fmla="*/ 13547725 h 13547725"/>
              <a:gd name="connsiteX3" fmla="*/ 5000625 w 15765463"/>
              <a:gd name="connsiteY3" fmla="*/ 13547725 h 13547725"/>
              <a:gd name="connsiteX4" fmla="*/ 12680950 w 15765463"/>
              <a:gd name="connsiteY4" fmla="*/ 365126 h 13547725"/>
              <a:gd name="connsiteX5" fmla="*/ 15335250 w 15765463"/>
              <a:gd name="connsiteY5" fmla="*/ 3048001 h 13547725"/>
              <a:gd name="connsiteX6" fmla="*/ 4949827 w 15765463"/>
              <a:gd name="connsiteY6" fmla="*/ 13547725 h 13547725"/>
              <a:gd name="connsiteX7" fmla="*/ 1 w 15765463"/>
              <a:gd name="connsiteY7" fmla="*/ 13547725 h 13547725"/>
              <a:gd name="connsiteX8" fmla="*/ 1 w 15765463"/>
              <a:gd name="connsiteY8" fmla="*/ 13187363 h 13547725"/>
              <a:gd name="connsiteX9" fmla="*/ 2293938 w 15765463"/>
              <a:gd name="connsiteY9" fmla="*/ 28575 h 13547725"/>
              <a:gd name="connsiteX10" fmla="*/ 4949826 w 15765463"/>
              <a:gd name="connsiteY10" fmla="*/ 2711450 h 13547725"/>
              <a:gd name="connsiteX11" fmla="*/ 0 w 15765463"/>
              <a:gd name="connsiteY11" fmla="*/ 7713663 h 13547725"/>
              <a:gd name="connsiteX12" fmla="*/ 0 w 15765463"/>
              <a:gd name="connsiteY12" fmla="*/ 2347913 h 13547725"/>
              <a:gd name="connsiteX13" fmla="*/ 7680325 w 15765463"/>
              <a:gd name="connsiteY13" fmla="*/ 0 h 13547725"/>
              <a:gd name="connsiteX14" fmla="*/ 10334625 w 15765463"/>
              <a:gd name="connsiteY14" fmla="*/ 2682876 h 13547725"/>
              <a:gd name="connsiteX15" fmla="*/ 0 w 15765463"/>
              <a:gd name="connsiteY15" fmla="*/ 13134975 h 13547725"/>
              <a:gd name="connsiteX16" fmla="*/ 0 w 15765463"/>
              <a:gd name="connsiteY16" fmla="*/ 7766050 h 135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765463" h="13547725">
                <a:moveTo>
                  <a:pt x="13111163" y="5346700"/>
                </a:moveTo>
                <a:lnTo>
                  <a:pt x="15765463" y="8029575"/>
                </a:lnTo>
                <a:lnTo>
                  <a:pt x="10307638" y="13547725"/>
                </a:lnTo>
                <a:lnTo>
                  <a:pt x="5000625" y="13547725"/>
                </a:lnTo>
                <a:close/>
                <a:moveTo>
                  <a:pt x="12680950" y="365126"/>
                </a:moveTo>
                <a:lnTo>
                  <a:pt x="15335250" y="3048001"/>
                </a:lnTo>
                <a:lnTo>
                  <a:pt x="4949827" y="13547725"/>
                </a:lnTo>
                <a:lnTo>
                  <a:pt x="1" y="13547725"/>
                </a:lnTo>
                <a:lnTo>
                  <a:pt x="1" y="13187363"/>
                </a:lnTo>
                <a:close/>
                <a:moveTo>
                  <a:pt x="2293938" y="28575"/>
                </a:moveTo>
                <a:lnTo>
                  <a:pt x="4949826" y="2711450"/>
                </a:lnTo>
                <a:lnTo>
                  <a:pt x="0" y="7713663"/>
                </a:lnTo>
                <a:lnTo>
                  <a:pt x="0" y="2347913"/>
                </a:lnTo>
                <a:close/>
                <a:moveTo>
                  <a:pt x="7680325" y="0"/>
                </a:moveTo>
                <a:lnTo>
                  <a:pt x="10334625" y="2682876"/>
                </a:lnTo>
                <a:lnTo>
                  <a:pt x="0" y="13134975"/>
                </a:lnTo>
                <a:lnTo>
                  <a:pt x="0" y="776605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0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9275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e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Off-page Connector 1"/>
          <p:cNvSpPr/>
          <p:nvPr userDrawn="1"/>
        </p:nvSpPr>
        <p:spPr>
          <a:xfrm>
            <a:off x="22995478" y="635196"/>
            <a:ext cx="768193" cy="629064"/>
          </a:xfrm>
          <a:prstGeom prst="flowChartOffpage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22781954" y="527938"/>
            <a:ext cx="1220642" cy="732365"/>
          </a:xfrm>
          <a:prstGeom prst="rect">
            <a:avLst/>
          </a:prstGeom>
        </p:spPr>
        <p:txBody>
          <a:bodyPr anchor="ctr"/>
          <a:lstStyle>
            <a:lvl1pPr algn="ctr">
              <a:defRPr sz="2667" b="1">
                <a:solidFill>
                  <a:schemeClr val="bg1"/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106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C4124052-8A39-43A3-B0A0-2526730C18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94273" y="5309418"/>
            <a:ext cx="4790582" cy="6248861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effectLst>
            <a:outerShdw blurRad="1270000" dist="457200" dir="5400000" sx="90000" sy="9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1848302C-1250-4D99-96CD-5A764CF288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187859" y="5309418"/>
            <a:ext cx="4790582" cy="6248861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effectLst>
            <a:outerShdw blurRad="1270000" dist="457200" dir="5400000" sx="90000" sy="9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2172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0" y="-106364"/>
            <a:ext cx="15848013" cy="13928726"/>
          </a:xfrm>
          <a:custGeom>
            <a:avLst/>
            <a:gdLst>
              <a:gd name="connsiteX0" fmla="*/ 0 w 15848013"/>
              <a:gd name="connsiteY0" fmla="*/ 12306301 h 13928726"/>
              <a:gd name="connsiteX1" fmla="*/ 12538075 w 15848013"/>
              <a:gd name="connsiteY1" fmla="*/ 12306301 h 13928726"/>
              <a:gd name="connsiteX2" fmla="*/ 12538075 w 15848013"/>
              <a:gd name="connsiteY2" fmla="*/ 13928726 h 13928726"/>
              <a:gd name="connsiteX3" fmla="*/ 0 w 15848013"/>
              <a:gd name="connsiteY3" fmla="*/ 13928726 h 13928726"/>
              <a:gd name="connsiteX4" fmla="*/ 0 w 15848013"/>
              <a:gd name="connsiteY4" fmla="*/ 7767638 h 13928726"/>
              <a:gd name="connsiteX5" fmla="*/ 15848013 w 15848013"/>
              <a:gd name="connsiteY5" fmla="*/ 7767638 h 13928726"/>
              <a:gd name="connsiteX6" fmla="*/ 15848013 w 15848013"/>
              <a:gd name="connsiteY6" fmla="*/ 12261851 h 13928726"/>
              <a:gd name="connsiteX7" fmla="*/ 0 w 15848013"/>
              <a:gd name="connsiteY7" fmla="*/ 12261851 h 13928726"/>
              <a:gd name="connsiteX8" fmla="*/ 1 w 15848013"/>
              <a:gd name="connsiteY8" fmla="*/ 3230564 h 13928726"/>
              <a:gd name="connsiteX9" fmla="*/ 13960475 w 15848013"/>
              <a:gd name="connsiteY9" fmla="*/ 3230564 h 13928726"/>
              <a:gd name="connsiteX10" fmla="*/ 13957300 w 15848013"/>
              <a:gd name="connsiteY10" fmla="*/ 7724776 h 13928726"/>
              <a:gd name="connsiteX11" fmla="*/ 1 w 15848013"/>
              <a:gd name="connsiteY11" fmla="*/ 7724776 h 13928726"/>
              <a:gd name="connsiteX12" fmla="*/ 1 w 15848013"/>
              <a:gd name="connsiteY12" fmla="*/ 0 h 13928726"/>
              <a:gd name="connsiteX13" fmla="*/ 11312525 w 15848013"/>
              <a:gd name="connsiteY13" fmla="*/ 0 h 13928726"/>
              <a:gd name="connsiteX14" fmla="*/ 11312525 w 15848013"/>
              <a:gd name="connsiteY14" fmla="*/ 3189289 h 13928726"/>
              <a:gd name="connsiteX15" fmla="*/ 1 w 15848013"/>
              <a:gd name="connsiteY15" fmla="*/ 3189289 h 1392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848013" h="13928726">
                <a:moveTo>
                  <a:pt x="0" y="12306301"/>
                </a:moveTo>
                <a:lnTo>
                  <a:pt x="12538075" y="12306301"/>
                </a:lnTo>
                <a:lnTo>
                  <a:pt x="12538075" y="13928726"/>
                </a:lnTo>
                <a:lnTo>
                  <a:pt x="0" y="13928726"/>
                </a:lnTo>
                <a:close/>
                <a:moveTo>
                  <a:pt x="0" y="7767638"/>
                </a:moveTo>
                <a:lnTo>
                  <a:pt x="15848013" y="7767638"/>
                </a:lnTo>
                <a:lnTo>
                  <a:pt x="15848013" y="12261851"/>
                </a:lnTo>
                <a:lnTo>
                  <a:pt x="0" y="12261851"/>
                </a:lnTo>
                <a:close/>
                <a:moveTo>
                  <a:pt x="1" y="3230564"/>
                </a:moveTo>
                <a:lnTo>
                  <a:pt x="13960475" y="3230564"/>
                </a:lnTo>
                <a:lnTo>
                  <a:pt x="13957300" y="7724776"/>
                </a:lnTo>
                <a:lnTo>
                  <a:pt x="1" y="7724776"/>
                </a:lnTo>
                <a:close/>
                <a:moveTo>
                  <a:pt x="1" y="0"/>
                </a:moveTo>
                <a:lnTo>
                  <a:pt x="11312525" y="0"/>
                </a:lnTo>
                <a:lnTo>
                  <a:pt x="11312525" y="3189289"/>
                </a:lnTo>
                <a:lnTo>
                  <a:pt x="1" y="3189289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21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20"/>
          </p:nvPr>
        </p:nvSpPr>
        <p:spPr>
          <a:xfrm>
            <a:off x="-104775" y="0"/>
            <a:ext cx="24491950" cy="13954126"/>
          </a:xfrm>
          <a:custGeom>
            <a:avLst/>
            <a:gdLst>
              <a:gd name="connsiteX0" fmla="*/ 0 w 24491950"/>
              <a:gd name="connsiteY0" fmla="*/ 10491788 h 13954126"/>
              <a:gd name="connsiteX1" fmla="*/ 24491950 w 24491950"/>
              <a:gd name="connsiteY1" fmla="*/ 10491788 h 13954126"/>
              <a:gd name="connsiteX2" fmla="*/ 24491950 w 24491950"/>
              <a:gd name="connsiteY2" fmla="*/ 13954126 h 13954126"/>
              <a:gd name="connsiteX3" fmla="*/ 0 w 24491950"/>
              <a:gd name="connsiteY3" fmla="*/ 13954126 h 13954126"/>
              <a:gd name="connsiteX4" fmla="*/ 0 w 24491950"/>
              <a:gd name="connsiteY4" fmla="*/ 6996113 h 13954126"/>
              <a:gd name="connsiteX5" fmla="*/ 24491950 w 24491950"/>
              <a:gd name="connsiteY5" fmla="*/ 6996113 h 13954126"/>
              <a:gd name="connsiteX6" fmla="*/ 24491950 w 24491950"/>
              <a:gd name="connsiteY6" fmla="*/ 10455276 h 13954126"/>
              <a:gd name="connsiteX7" fmla="*/ 0 w 24491950"/>
              <a:gd name="connsiteY7" fmla="*/ 10455276 h 13954126"/>
              <a:gd name="connsiteX8" fmla="*/ 0 w 24491950"/>
              <a:gd name="connsiteY8" fmla="*/ 3498851 h 13954126"/>
              <a:gd name="connsiteX9" fmla="*/ 24491950 w 24491950"/>
              <a:gd name="connsiteY9" fmla="*/ 3498851 h 13954126"/>
              <a:gd name="connsiteX10" fmla="*/ 24491950 w 24491950"/>
              <a:gd name="connsiteY10" fmla="*/ 6958013 h 13954126"/>
              <a:gd name="connsiteX11" fmla="*/ 0 w 24491950"/>
              <a:gd name="connsiteY11" fmla="*/ 6958013 h 13954126"/>
              <a:gd name="connsiteX12" fmla="*/ 0 w 24491950"/>
              <a:gd name="connsiteY12" fmla="*/ 0 h 13954126"/>
              <a:gd name="connsiteX13" fmla="*/ 24491950 w 24491950"/>
              <a:gd name="connsiteY13" fmla="*/ 0 h 13954126"/>
              <a:gd name="connsiteX14" fmla="*/ 24491950 w 24491950"/>
              <a:gd name="connsiteY14" fmla="*/ 3459164 h 13954126"/>
              <a:gd name="connsiteX15" fmla="*/ 0 w 24491950"/>
              <a:gd name="connsiteY15" fmla="*/ 3459164 h 13954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491950" h="13954126">
                <a:moveTo>
                  <a:pt x="0" y="10491788"/>
                </a:moveTo>
                <a:lnTo>
                  <a:pt x="24491950" y="10491788"/>
                </a:lnTo>
                <a:lnTo>
                  <a:pt x="24491950" y="13954126"/>
                </a:lnTo>
                <a:lnTo>
                  <a:pt x="0" y="13954126"/>
                </a:lnTo>
                <a:close/>
                <a:moveTo>
                  <a:pt x="0" y="6996113"/>
                </a:moveTo>
                <a:lnTo>
                  <a:pt x="24491950" y="6996113"/>
                </a:lnTo>
                <a:lnTo>
                  <a:pt x="24491950" y="10455276"/>
                </a:lnTo>
                <a:lnTo>
                  <a:pt x="0" y="10455276"/>
                </a:lnTo>
                <a:close/>
                <a:moveTo>
                  <a:pt x="0" y="3498851"/>
                </a:moveTo>
                <a:lnTo>
                  <a:pt x="24491950" y="3498851"/>
                </a:lnTo>
                <a:lnTo>
                  <a:pt x="24491950" y="6958013"/>
                </a:lnTo>
                <a:lnTo>
                  <a:pt x="0" y="6958013"/>
                </a:lnTo>
                <a:close/>
                <a:moveTo>
                  <a:pt x="0" y="0"/>
                </a:moveTo>
                <a:lnTo>
                  <a:pt x="24491950" y="0"/>
                </a:lnTo>
                <a:lnTo>
                  <a:pt x="24491950" y="3459164"/>
                </a:lnTo>
                <a:lnTo>
                  <a:pt x="0" y="3459164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66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20"/>
          </p:nvPr>
        </p:nvSpPr>
        <p:spPr>
          <a:xfrm>
            <a:off x="1" y="-1"/>
            <a:ext cx="24387171" cy="13725775"/>
          </a:xfrm>
          <a:custGeom>
            <a:avLst/>
            <a:gdLst>
              <a:gd name="connsiteX0" fmla="*/ 20353079 w 24387171"/>
              <a:gd name="connsiteY0" fmla="*/ 1 h 13725775"/>
              <a:gd name="connsiteX1" fmla="*/ 24387171 w 24387171"/>
              <a:gd name="connsiteY1" fmla="*/ 1 h 13725775"/>
              <a:gd name="connsiteX2" fmla="*/ 24387171 w 24387171"/>
              <a:gd name="connsiteY2" fmla="*/ 13725775 h 13725775"/>
              <a:gd name="connsiteX3" fmla="*/ 20353079 w 24387171"/>
              <a:gd name="connsiteY3" fmla="*/ 13725775 h 13725775"/>
              <a:gd name="connsiteX4" fmla="*/ 8141232 w 24387171"/>
              <a:gd name="connsiteY4" fmla="*/ 1 h 13725775"/>
              <a:gd name="connsiteX5" fmla="*/ 12175325 w 24387171"/>
              <a:gd name="connsiteY5" fmla="*/ 1 h 13725775"/>
              <a:gd name="connsiteX6" fmla="*/ 12175325 w 24387171"/>
              <a:gd name="connsiteY6" fmla="*/ 13725775 h 13725775"/>
              <a:gd name="connsiteX7" fmla="*/ 8141232 w 24387171"/>
              <a:gd name="connsiteY7" fmla="*/ 13725775 h 13725775"/>
              <a:gd name="connsiteX8" fmla="*/ 4068789 w 24387171"/>
              <a:gd name="connsiteY8" fmla="*/ 1 h 13725775"/>
              <a:gd name="connsiteX9" fmla="*/ 8102882 w 24387171"/>
              <a:gd name="connsiteY9" fmla="*/ 1 h 13725775"/>
              <a:gd name="connsiteX10" fmla="*/ 8102882 w 24387171"/>
              <a:gd name="connsiteY10" fmla="*/ 13725775 h 13725775"/>
              <a:gd name="connsiteX11" fmla="*/ 4068789 w 24387171"/>
              <a:gd name="connsiteY11" fmla="*/ 13725775 h 13725775"/>
              <a:gd name="connsiteX12" fmla="*/ 0 w 24387171"/>
              <a:gd name="connsiteY12" fmla="*/ 1 h 13725775"/>
              <a:gd name="connsiteX13" fmla="*/ 4034092 w 24387171"/>
              <a:gd name="connsiteY13" fmla="*/ 1 h 13725775"/>
              <a:gd name="connsiteX14" fmla="*/ 4034092 w 24387171"/>
              <a:gd name="connsiteY14" fmla="*/ 13725775 h 13725775"/>
              <a:gd name="connsiteX15" fmla="*/ 0 w 24387171"/>
              <a:gd name="connsiteY15" fmla="*/ 13725775 h 13725775"/>
              <a:gd name="connsiteX16" fmla="*/ 16284290 w 24387171"/>
              <a:gd name="connsiteY16" fmla="*/ 0 h 13725775"/>
              <a:gd name="connsiteX17" fmla="*/ 20318383 w 24387171"/>
              <a:gd name="connsiteY17" fmla="*/ 0 h 13725775"/>
              <a:gd name="connsiteX18" fmla="*/ 20318383 w 24387171"/>
              <a:gd name="connsiteY18" fmla="*/ 13725775 h 13725775"/>
              <a:gd name="connsiteX19" fmla="*/ 16284290 w 24387171"/>
              <a:gd name="connsiteY19" fmla="*/ 13725775 h 13725775"/>
              <a:gd name="connsiteX20" fmla="*/ 12211848 w 24387171"/>
              <a:gd name="connsiteY20" fmla="*/ 0 h 13725775"/>
              <a:gd name="connsiteX21" fmla="*/ 16245941 w 24387171"/>
              <a:gd name="connsiteY21" fmla="*/ 0 h 13725775"/>
              <a:gd name="connsiteX22" fmla="*/ 16245941 w 24387171"/>
              <a:gd name="connsiteY22" fmla="*/ 13725775 h 13725775"/>
              <a:gd name="connsiteX23" fmla="*/ 12211848 w 24387171"/>
              <a:gd name="connsiteY23" fmla="*/ 13725775 h 137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4387171" h="13725775">
                <a:moveTo>
                  <a:pt x="20353079" y="1"/>
                </a:moveTo>
                <a:lnTo>
                  <a:pt x="24387171" y="1"/>
                </a:lnTo>
                <a:lnTo>
                  <a:pt x="24387171" y="13725775"/>
                </a:lnTo>
                <a:lnTo>
                  <a:pt x="20353079" y="13725775"/>
                </a:lnTo>
                <a:close/>
                <a:moveTo>
                  <a:pt x="8141232" y="1"/>
                </a:moveTo>
                <a:lnTo>
                  <a:pt x="12175325" y="1"/>
                </a:lnTo>
                <a:lnTo>
                  <a:pt x="12175325" y="13725775"/>
                </a:lnTo>
                <a:lnTo>
                  <a:pt x="8141232" y="13725775"/>
                </a:lnTo>
                <a:close/>
                <a:moveTo>
                  <a:pt x="4068789" y="1"/>
                </a:moveTo>
                <a:lnTo>
                  <a:pt x="8102882" y="1"/>
                </a:lnTo>
                <a:lnTo>
                  <a:pt x="8102882" y="13725775"/>
                </a:lnTo>
                <a:lnTo>
                  <a:pt x="4068789" y="13725775"/>
                </a:lnTo>
                <a:close/>
                <a:moveTo>
                  <a:pt x="0" y="1"/>
                </a:moveTo>
                <a:lnTo>
                  <a:pt x="4034092" y="1"/>
                </a:lnTo>
                <a:lnTo>
                  <a:pt x="4034092" y="13725775"/>
                </a:lnTo>
                <a:lnTo>
                  <a:pt x="0" y="13725775"/>
                </a:lnTo>
                <a:close/>
                <a:moveTo>
                  <a:pt x="16284290" y="0"/>
                </a:moveTo>
                <a:lnTo>
                  <a:pt x="20318383" y="0"/>
                </a:lnTo>
                <a:lnTo>
                  <a:pt x="20318383" y="13725775"/>
                </a:lnTo>
                <a:lnTo>
                  <a:pt x="16284290" y="13725775"/>
                </a:lnTo>
                <a:close/>
                <a:moveTo>
                  <a:pt x="12211848" y="0"/>
                </a:moveTo>
                <a:lnTo>
                  <a:pt x="16245941" y="0"/>
                </a:lnTo>
                <a:lnTo>
                  <a:pt x="16245941" y="13725775"/>
                </a:lnTo>
                <a:lnTo>
                  <a:pt x="12211848" y="13725775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89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10855043" y="2853488"/>
            <a:ext cx="7153616" cy="7153617"/>
          </a:xfrm>
          <a:custGeom>
            <a:avLst/>
            <a:gdLst>
              <a:gd name="connsiteX0" fmla="*/ 0 w 7153616"/>
              <a:gd name="connsiteY0" fmla="*/ 0 h 7153617"/>
              <a:gd name="connsiteX1" fmla="*/ 7153616 w 7153616"/>
              <a:gd name="connsiteY1" fmla="*/ 0 h 7153617"/>
              <a:gd name="connsiteX2" fmla="*/ 7153616 w 7153616"/>
              <a:gd name="connsiteY2" fmla="*/ 7153617 h 7153617"/>
              <a:gd name="connsiteX3" fmla="*/ 0 w 7153616"/>
              <a:gd name="connsiteY3" fmla="*/ 7153617 h 715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3616" h="7153617">
                <a:moveTo>
                  <a:pt x="0" y="0"/>
                </a:moveTo>
                <a:lnTo>
                  <a:pt x="7153616" y="0"/>
                </a:lnTo>
                <a:lnTo>
                  <a:pt x="7153616" y="7153617"/>
                </a:lnTo>
                <a:lnTo>
                  <a:pt x="0" y="7153617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2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microsoft.com/office/2007/relationships/hdphoto" Target="../media/hdphoto1.wdp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 flipH="1">
            <a:off x="1346149" y="12962948"/>
            <a:ext cx="604139" cy="60406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8" name="Oval 7">
            <a:hlinkClick r:id="" action="ppaction://hlinkshowjump?jump=previousslide"/>
          </p:cNvPr>
          <p:cNvSpPr/>
          <p:nvPr userDrawn="1"/>
        </p:nvSpPr>
        <p:spPr>
          <a:xfrm>
            <a:off x="540955" y="12932745"/>
            <a:ext cx="664553" cy="66446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9" name="Freeform 5">
            <a:hlinkClick r:id="" action="ppaction://hlinkshowjump?jump=firstslide"/>
          </p:cNvPr>
          <p:cNvSpPr>
            <a:spLocks/>
          </p:cNvSpPr>
          <p:nvPr userDrawn="1"/>
        </p:nvSpPr>
        <p:spPr bwMode="auto">
          <a:xfrm>
            <a:off x="873561" y="13064224"/>
            <a:ext cx="200020" cy="401509"/>
          </a:xfrm>
          <a:custGeom>
            <a:avLst/>
            <a:gdLst>
              <a:gd name="T0" fmla="*/ 72 w 390"/>
              <a:gd name="T1" fmla="*/ 539 h 787"/>
              <a:gd name="T2" fmla="*/ 2 w 390"/>
              <a:gd name="T3" fmla="*/ 383 h 787"/>
              <a:gd name="T4" fmla="*/ 71 w 390"/>
              <a:gd name="T5" fmla="*/ 243 h 787"/>
              <a:gd name="T6" fmla="*/ 296 w 390"/>
              <a:gd name="T7" fmla="*/ 18 h 787"/>
              <a:gd name="T8" fmla="*/ 364 w 390"/>
              <a:gd name="T9" fmla="*/ 18 h 787"/>
              <a:gd name="T10" fmla="*/ 364 w 390"/>
              <a:gd name="T11" fmla="*/ 86 h 787"/>
              <a:gd name="T12" fmla="*/ 138 w 390"/>
              <a:gd name="T13" fmla="*/ 312 h 787"/>
              <a:gd name="T14" fmla="*/ 135 w 390"/>
              <a:gd name="T15" fmla="*/ 315 h 787"/>
              <a:gd name="T16" fmla="*/ 98 w 390"/>
              <a:gd name="T17" fmla="*/ 387 h 787"/>
              <a:gd name="T18" fmla="*/ 140 w 390"/>
              <a:gd name="T19" fmla="*/ 471 h 787"/>
              <a:gd name="T20" fmla="*/ 371 w 390"/>
              <a:gd name="T21" fmla="*/ 700 h 787"/>
              <a:gd name="T22" fmla="*/ 372 w 390"/>
              <a:gd name="T23" fmla="*/ 701 h 787"/>
              <a:gd name="T24" fmla="*/ 372 w 390"/>
              <a:gd name="T25" fmla="*/ 768 h 787"/>
              <a:gd name="T26" fmla="*/ 304 w 390"/>
              <a:gd name="T27" fmla="*/ 769 h 787"/>
              <a:gd name="T28" fmla="*/ 72 w 390"/>
              <a:gd name="T29" fmla="*/ 539 h 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90" h="787">
                <a:moveTo>
                  <a:pt x="72" y="539"/>
                </a:moveTo>
                <a:cubicBezTo>
                  <a:pt x="24" y="491"/>
                  <a:pt x="0" y="438"/>
                  <a:pt x="2" y="383"/>
                </a:cubicBezTo>
                <a:cubicBezTo>
                  <a:pt x="6" y="305"/>
                  <a:pt x="59" y="254"/>
                  <a:pt x="71" y="243"/>
                </a:cubicBezTo>
                <a:cubicBezTo>
                  <a:pt x="296" y="18"/>
                  <a:pt x="296" y="18"/>
                  <a:pt x="296" y="18"/>
                </a:cubicBezTo>
                <a:cubicBezTo>
                  <a:pt x="314" y="0"/>
                  <a:pt x="345" y="0"/>
                  <a:pt x="364" y="18"/>
                </a:cubicBezTo>
                <a:cubicBezTo>
                  <a:pt x="382" y="37"/>
                  <a:pt x="382" y="68"/>
                  <a:pt x="364" y="86"/>
                </a:cubicBezTo>
                <a:cubicBezTo>
                  <a:pt x="138" y="312"/>
                  <a:pt x="138" y="312"/>
                  <a:pt x="138" y="312"/>
                </a:cubicBezTo>
                <a:cubicBezTo>
                  <a:pt x="137" y="313"/>
                  <a:pt x="136" y="314"/>
                  <a:pt x="135" y="315"/>
                </a:cubicBezTo>
                <a:cubicBezTo>
                  <a:pt x="135" y="315"/>
                  <a:pt x="100" y="346"/>
                  <a:pt x="98" y="387"/>
                </a:cubicBezTo>
                <a:cubicBezTo>
                  <a:pt x="97" y="414"/>
                  <a:pt x="111" y="443"/>
                  <a:pt x="140" y="471"/>
                </a:cubicBezTo>
                <a:cubicBezTo>
                  <a:pt x="263" y="594"/>
                  <a:pt x="370" y="699"/>
                  <a:pt x="371" y="700"/>
                </a:cubicBezTo>
                <a:cubicBezTo>
                  <a:pt x="371" y="700"/>
                  <a:pt x="371" y="700"/>
                  <a:pt x="372" y="701"/>
                </a:cubicBezTo>
                <a:cubicBezTo>
                  <a:pt x="390" y="719"/>
                  <a:pt x="390" y="749"/>
                  <a:pt x="372" y="768"/>
                </a:cubicBezTo>
                <a:cubicBezTo>
                  <a:pt x="353" y="787"/>
                  <a:pt x="323" y="787"/>
                  <a:pt x="304" y="769"/>
                </a:cubicBezTo>
                <a:cubicBezTo>
                  <a:pt x="303" y="768"/>
                  <a:pt x="195" y="662"/>
                  <a:pt x="72" y="539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3600" b="0" dirty="0"/>
          </a:p>
        </p:txBody>
      </p:sp>
      <p:sp>
        <p:nvSpPr>
          <p:cNvPr id="10" name="Oval 9">
            <a:hlinkClick r:id="" action="ppaction://hlinkshowjump?jump=nextslide"/>
          </p:cNvPr>
          <p:cNvSpPr/>
          <p:nvPr userDrawn="1"/>
        </p:nvSpPr>
        <p:spPr>
          <a:xfrm flipH="1">
            <a:off x="2108021" y="12932745"/>
            <a:ext cx="664553" cy="66446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11" name="Freeform 5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 flipH="1">
            <a:off x="2207890" y="13064224"/>
            <a:ext cx="200020" cy="401509"/>
          </a:xfrm>
          <a:custGeom>
            <a:avLst/>
            <a:gdLst>
              <a:gd name="T0" fmla="*/ 72 w 390"/>
              <a:gd name="T1" fmla="*/ 539 h 787"/>
              <a:gd name="T2" fmla="*/ 2 w 390"/>
              <a:gd name="T3" fmla="*/ 383 h 787"/>
              <a:gd name="T4" fmla="*/ 71 w 390"/>
              <a:gd name="T5" fmla="*/ 243 h 787"/>
              <a:gd name="T6" fmla="*/ 296 w 390"/>
              <a:gd name="T7" fmla="*/ 18 h 787"/>
              <a:gd name="T8" fmla="*/ 364 w 390"/>
              <a:gd name="T9" fmla="*/ 18 h 787"/>
              <a:gd name="T10" fmla="*/ 364 w 390"/>
              <a:gd name="T11" fmla="*/ 86 h 787"/>
              <a:gd name="T12" fmla="*/ 138 w 390"/>
              <a:gd name="T13" fmla="*/ 312 h 787"/>
              <a:gd name="T14" fmla="*/ 135 w 390"/>
              <a:gd name="T15" fmla="*/ 315 h 787"/>
              <a:gd name="T16" fmla="*/ 98 w 390"/>
              <a:gd name="T17" fmla="*/ 387 h 787"/>
              <a:gd name="T18" fmla="*/ 140 w 390"/>
              <a:gd name="T19" fmla="*/ 471 h 787"/>
              <a:gd name="T20" fmla="*/ 371 w 390"/>
              <a:gd name="T21" fmla="*/ 700 h 787"/>
              <a:gd name="T22" fmla="*/ 372 w 390"/>
              <a:gd name="T23" fmla="*/ 701 h 787"/>
              <a:gd name="T24" fmla="*/ 372 w 390"/>
              <a:gd name="T25" fmla="*/ 768 h 787"/>
              <a:gd name="T26" fmla="*/ 304 w 390"/>
              <a:gd name="T27" fmla="*/ 769 h 787"/>
              <a:gd name="T28" fmla="*/ 72 w 390"/>
              <a:gd name="T29" fmla="*/ 539 h 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90" h="787">
                <a:moveTo>
                  <a:pt x="72" y="539"/>
                </a:moveTo>
                <a:cubicBezTo>
                  <a:pt x="24" y="491"/>
                  <a:pt x="0" y="438"/>
                  <a:pt x="2" y="383"/>
                </a:cubicBezTo>
                <a:cubicBezTo>
                  <a:pt x="6" y="305"/>
                  <a:pt x="59" y="254"/>
                  <a:pt x="71" y="243"/>
                </a:cubicBezTo>
                <a:cubicBezTo>
                  <a:pt x="296" y="18"/>
                  <a:pt x="296" y="18"/>
                  <a:pt x="296" y="18"/>
                </a:cubicBezTo>
                <a:cubicBezTo>
                  <a:pt x="314" y="0"/>
                  <a:pt x="345" y="0"/>
                  <a:pt x="364" y="18"/>
                </a:cubicBezTo>
                <a:cubicBezTo>
                  <a:pt x="382" y="37"/>
                  <a:pt x="382" y="68"/>
                  <a:pt x="364" y="86"/>
                </a:cubicBezTo>
                <a:cubicBezTo>
                  <a:pt x="138" y="312"/>
                  <a:pt x="138" y="312"/>
                  <a:pt x="138" y="312"/>
                </a:cubicBezTo>
                <a:cubicBezTo>
                  <a:pt x="137" y="313"/>
                  <a:pt x="136" y="314"/>
                  <a:pt x="135" y="315"/>
                </a:cubicBezTo>
                <a:cubicBezTo>
                  <a:pt x="135" y="315"/>
                  <a:pt x="100" y="346"/>
                  <a:pt x="98" y="387"/>
                </a:cubicBezTo>
                <a:cubicBezTo>
                  <a:pt x="97" y="414"/>
                  <a:pt x="111" y="443"/>
                  <a:pt x="140" y="471"/>
                </a:cubicBezTo>
                <a:cubicBezTo>
                  <a:pt x="263" y="594"/>
                  <a:pt x="370" y="699"/>
                  <a:pt x="371" y="700"/>
                </a:cubicBezTo>
                <a:cubicBezTo>
                  <a:pt x="371" y="700"/>
                  <a:pt x="371" y="700"/>
                  <a:pt x="372" y="701"/>
                </a:cubicBezTo>
                <a:cubicBezTo>
                  <a:pt x="390" y="719"/>
                  <a:pt x="390" y="749"/>
                  <a:pt x="372" y="768"/>
                </a:cubicBezTo>
                <a:cubicBezTo>
                  <a:pt x="353" y="787"/>
                  <a:pt x="323" y="787"/>
                  <a:pt x="304" y="769"/>
                </a:cubicBezTo>
                <a:cubicBezTo>
                  <a:pt x="303" y="768"/>
                  <a:pt x="195" y="662"/>
                  <a:pt x="72" y="539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250377" y="12323555"/>
            <a:ext cx="795685" cy="187332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28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Open Sans bold" panose="020B0806030504020204" pitchFamily="34" charset="0"/>
                <a:cs typeface="Open Sans bold" panose="020B0806030504020204" pitchFamily="34" charset="0"/>
              </a:rPr>
              <a:pPr algn="ctr"/>
              <a:t>‹#›</a:t>
            </a:fld>
            <a:endParaRPr lang="en-US" sz="2800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54" cstate="hq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74" t="13168" r="12131" b="15707"/>
          <a:stretch/>
        </p:blipFill>
        <p:spPr>
          <a:xfrm>
            <a:off x="348978" y="274321"/>
            <a:ext cx="1449205" cy="135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015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05" r:id="rId9"/>
    <p:sldLayoutId id="2147483696" r:id="rId10"/>
    <p:sldLayoutId id="2147483695" r:id="rId11"/>
    <p:sldLayoutId id="2147483689" r:id="rId12"/>
    <p:sldLayoutId id="2147483690" r:id="rId13"/>
    <p:sldLayoutId id="2147483684" r:id="rId14"/>
    <p:sldLayoutId id="2147483685" r:id="rId15"/>
    <p:sldLayoutId id="2147483686" r:id="rId16"/>
    <p:sldLayoutId id="2147483669" r:id="rId17"/>
    <p:sldLayoutId id="2147483716" r:id="rId18"/>
    <p:sldLayoutId id="2147483668" r:id="rId19"/>
    <p:sldLayoutId id="2147483667" r:id="rId20"/>
    <p:sldLayoutId id="2147483666" r:id="rId21"/>
    <p:sldLayoutId id="2147483687" r:id="rId22"/>
    <p:sldLayoutId id="2147483688" r:id="rId23"/>
    <p:sldLayoutId id="2147483682" r:id="rId24"/>
    <p:sldLayoutId id="2147483674" r:id="rId25"/>
    <p:sldLayoutId id="2147483671" r:id="rId26"/>
    <p:sldLayoutId id="2147483672" r:id="rId27"/>
    <p:sldLayoutId id="2147483675" r:id="rId28"/>
    <p:sldLayoutId id="2147483673" r:id="rId29"/>
    <p:sldLayoutId id="2147483677" r:id="rId30"/>
    <p:sldLayoutId id="2147483683" r:id="rId31"/>
    <p:sldLayoutId id="2147483665" r:id="rId32"/>
    <p:sldLayoutId id="2147483680" r:id="rId33"/>
    <p:sldLayoutId id="2147483713" r:id="rId34"/>
    <p:sldLayoutId id="2147483681" r:id="rId35"/>
    <p:sldLayoutId id="2147483670" r:id="rId36"/>
    <p:sldLayoutId id="2147483697" r:id="rId37"/>
    <p:sldLayoutId id="2147483699" r:id="rId38"/>
    <p:sldLayoutId id="2147483698" r:id="rId39"/>
    <p:sldLayoutId id="2147483700" r:id="rId40"/>
    <p:sldLayoutId id="2147483701" r:id="rId41"/>
    <p:sldLayoutId id="2147483703" r:id="rId42"/>
    <p:sldLayoutId id="2147483704" r:id="rId43"/>
    <p:sldLayoutId id="2147483702" r:id="rId44"/>
    <p:sldLayoutId id="2147483676" r:id="rId45"/>
    <p:sldLayoutId id="2147483692" r:id="rId46"/>
    <p:sldLayoutId id="2147483693" r:id="rId47"/>
    <p:sldLayoutId id="2147483694" r:id="rId48"/>
    <p:sldLayoutId id="2147483691" r:id="rId49"/>
    <p:sldLayoutId id="2147483719" r:id="rId50"/>
    <p:sldLayoutId id="2147483721" r:id="rId51"/>
    <p:sldLayoutId id="2147483722" r:id="rId5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microsoft.com/office/2007/relationships/hdphoto" Target="../media/hdphoto7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5.png"/><Relationship Id="rId5" Type="http://schemas.microsoft.com/office/2007/relationships/hdphoto" Target="../media/hdphoto6.wdp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/>
          <p:cNvSpPr/>
          <p:nvPr/>
        </p:nvSpPr>
        <p:spPr>
          <a:xfrm rot="2700000">
            <a:off x="9004878" y="5820987"/>
            <a:ext cx="6665913" cy="45905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17" name="Rectangle: Rounded Corners 16"/>
          <p:cNvSpPr/>
          <p:nvPr/>
        </p:nvSpPr>
        <p:spPr>
          <a:xfrm rot="2700000">
            <a:off x="6062743" y="5679306"/>
            <a:ext cx="10968421" cy="45905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18" name="Rectangle: Rounded Corners 17"/>
          <p:cNvSpPr/>
          <p:nvPr/>
        </p:nvSpPr>
        <p:spPr>
          <a:xfrm rot="2700000">
            <a:off x="7457186" y="6420982"/>
            <a:ext cx="8364480" cy="45905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19" name="Rectangle: Rounded Corners 18"/>
          <p:cNvSpPr/>
          <p:nvPr/>
        </p:nvSpPr>
        <p:spPr>
          <a:xfrm rot="2700000">
            <a:off x="8320467" y="7291639"/>
            <a:ext cx="7080833" cy="45905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20" name="Rectangle: Rounded Corners 19"/>
          <p:cNvSpPr/>
          <p:nvPr/>
        </p:nvSpPr>
        <p:spPr>
          <a:xfrm rot="2700000">
            <a:off x="9023107" y="7693603"/>
            <a:ext cx="5181076" cy="45905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21" name="Rectangle: Rounded Corners 20"/>
          <p:cNvSpPr/>
          <p:nvPr/>
        </p:nvSpPr>
        <p:spPr>
          <a:xfrm rot="2700000">
            <a:off x="9823634" y="8060399"/>
            <a:ext cx="3015209" cy="45905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4" name="TextBox 3"/>
          <p:cNvSpPr txBox="1"/>
          <p:nvPr/>
        </p:nvSpPr>
        <p:spPr>
          <a:xfrm>
            <a:off x="7042986" y="4343512"/>
            <a:ext cx="10301218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Fau</a:t>
            </a:r>
            <a:r>
              <a:rPr lang="en-US" sz="8800" dirty="0">
                <a:solidFill>
                  <a:schemeClr val="tx2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lt</a:t>
            </a:r>
            <a:r>
              <a:rPr lang="en-US" sz="8800" dirty="0">
                <a:solidFill>
                  <a:schemeClr val="accent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lang="en-US" sz="8800" dirty="0">
                <a:solidFill>
                  <a:schemeClr val="tx2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Det</a:t>
            </a:r>
            <a:r>
              <a:rPr lang="en-US" sz="8800" dirty="0">
                <a:solidFill>
                  <a:schemeClr val="accent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ection of</a:t>
            </a:r>
            <a:br>
              <a:rPr lang="en-US" sz="8800" dirty="0">
                <a:solidFill>
                  <a:schemeClr val="accent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en-US" sz="8800" dirty="0">
                <a:solidFill>
                  <a:schemeClr val="accent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Boi</a:t>
            </a:r>
            <a:r>
              <a:rPr lang="en-US" sz="8800" dirty="0">
                <a:solidFill>
                  <a:schemeClr val="tx2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ler</a:t>
            </a:r>
            <a:r>
              <a:rPr lang="en-US" sz="8800" dirty="0">
                <a:solidFill>
                  <a:schemeClr val="accent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lang="en-US" sz="8800" dirty="0">
                <a:solidFill>
                  <a:schemeClr val="tx2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Emu</a:t>
            </a:r>
            <a:r>
              <a:rPr lang="en-US" sz="8800" dirty="0">
                <a:solidFill>
                  <a:schemeClr val="accent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lator</a:t>
            </a:r>
            <a:endParaRPr lang="en-US" sz="5400" dirty="0">
              <a:solidFill>
                <a:schemeClr val="accent2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61722" y="7123022"/>
            <a:ext cx="566373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Presented By:</a:t>
            </a:r>
          </a:p>
          <a:p>
            <a:pPr algn="ctr"/>
            <a:r>
              <a:rPr lang="en-US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Shima Sadat Naseri</a:t>
            </a:r>
            <a:br>
              <a:rPr lang="en-US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student number: 40112814</a:t>
            </a:r>
          </a:p>
        </p:txBody>
      </p:sp>
    </p:spTree>
    <p:extLst>
      <p:ext uri="{BB962C8B-B14F-4D97-AF65-F5344CB8AC3E}">
        <p14:creationId xmlns:p14="http://schemas.microsoft.com/office/powerpoint/2010/main" val="2737672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grpId="0" nodeType="withEffect" p14:presetBounceEnd="8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fill="hold" grpId="0" nodeType="withEffect" p14:presetBounceEnd="8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9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9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4" grpId="0" build="p"/>
          <p:bldP spid="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9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9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4" grpId="0" build="p"/>
          <p:bldP spid="3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CC8F7157-D660-2CD0-C4FC-150B97E68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285" y="4868826"/>
            <a:ext cx="8444265" cy="667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630CEF1-D290-E998-5AC8-793E7AB0B3BA}"/>
              </a:ext>
            </a:extLst>
          </p:cNvPr>
          <p:cNvGrpSpPr/>
          <p:nvPr/>
        </p:nvGrpSpPr>
        <p:grpSpPr>
          <a:xfrm>
            <a:off x="1033670" y="1786744"/>
            <a:ext cx="1369324" cy="2301863"/>
            <a:chOff x="11449931" y="7055466"/>
            <a:chExt cx="1369324" cy="230186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E717960-9A4B-2B44-3EA7-A8DF86573F46}"/>
                </a:ext>
              </a:extLst>
            </p:cNvPr>
            <p:cNvSpPr/>
            <p:nvPr/>
          </p:nvSpPr>
          <p:spPr>
            <a:xfrm rot="2901698">
              <a:off x="11774620" y="77255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6F8E84C-A275-5EC6-5440-93277DE4B69A}"/>
                </a:ext>
              </a:extLst>
            </p:cNvPr>
            <p:cNvSpPr/>
            <p:nvPr/>
          </p:nvSpPr>
          <p:spPr>
            <a:xfrm rot="2901698">
              <a:off x="10983662" y="79539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9D9ED4-CBEB-8CDB-B238-1875B58267EE}"/>
                </a:ext>
              </a:extLst>
            </p:cNvPr>
            <p:cNvSpPr/>
            <p:nvPr/>
          </p:nvSpPr>
          <p:spPr>
            <a:xfrm rot="2901698">
              <a:off x="10910257" y="82220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D4B97F0-9308-4918-A8BB-410E3BB596A7}"/>
              </a:ext>
            </a:extLst>
          </p:cNvPr>
          <p:cNvSpPr/>
          <p:nvPr/>
        </p:nvSpPr>
        <p:spPr>
          <a:xfrm>
            <a:off x="6612693" y="6240940"/>
            <a:ext cx="471868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Training in cataract surgery is one of the key factors needed to ensure high quality cataract surgery with good visual outcomes and patient satisfaction.</a:t>
            </a:r>
            <a:endParaRPr lang="id-ID" sz="25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514CE1-3C49-4A21-B8C4-5DC283AFFB1E}"/>
              </a:ext>
            </a:extLst>
          </p:cNvPr>
          <p:cNvSpPr/>
          <p:nvPr/>
        </p:nvSpPr>
        <p:spPr>
          <a:xfrm>
            <a:off x="6612695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Cataract Surgery</a:t>
            </a:r>
          </a:p>
        </p:txBody>
      </p:sp>
      <p:sp>
        <p:nvSpPr>
          <p:cNvPr id="12" name="Google Shape;204;p22"/>
          <p:cNvSpPr txBox="1">
            <a:spLocks/>
          </p:cNvSpPr>
          <p:nvPr/>
        </p:nvSpPr>
        <p:spPr>
          <a:xfrm>
            <a:off x="1033670" y="2452815"/>
            <a:ext cx="15025094" cy="1293000"/>
          </a:xfrm>
          <a:prstGeom prst="rect">
            <a:avLst/>
          </a:prstGeom>
        </p:spPr>
        <p:txBody>
          <a:bodyPr spcFirstLastPara="1" wrap="square" lIns="114281" tIns="114281" rIns="114281" bIns="114281" anchor="t" anchorCtr="0">
            <a:noAutofit/>
          </a:bodyPr>
          <a:lstStyle>
            <a:lvl1pPr algn="l" defTabSz="1460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2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GB" sz="5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KNN and MLP</a:t>
            </a:r>
          </a:p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GB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KNN</a:t>
            </a:r>
          </a:p>
        </p:txBody>
      </p:sp>
      <p:sp>
        <p:nvSpPr>
          <p:cNvPr id="13" name="Google Shape;205;p22"/>
          <p:cNvSpPr txBox="1">
            <a:spLocks/>
          </p:cNvSpPr>
          <p:nvPr/>
        </p:nvSpPr>
        <p:spPr>
          <a:xfrm>
            <a:off x="1033670" y="4249059"/>
            <a:ext cx="12259564" cy="7014126"/>
          </a:xfrm>
          <a:prstGeom prst="rect">
            <a:avLst/>
          </a:prstGeom>
        </p:spPr>
        <p:txBody>
          <a:bodyPr spcFirstLastPara="1" wrap="square" lIns="114281" tIns="114281" rIns="114281" bIns="114281" anchor="t" anchorCtr="0">
            <a:noAutofit/>
          </a:bodyPr>
          <a:lstStyle>
            <a:lvl1pPr marL="365189" indent="-365189" algn="l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Char char="•"/>
              <a:defRPr sz="44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430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40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Finding the best K</a:t>
            </a:r>
          </a:p>
          <a:p>
            <a:pPr lvl="1" defTabSz="11430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361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@ k=17</a:t>
            </a:r>
          </a:p>
          <a:p>
            <a:pPr defTabSz="11430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endParaRPr lang="en-US" sz="2400" kern="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F5964-9726-2C7F-B539-0512E4544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990" y="1329804"/>
            <a:ext cx="11061687" cy="5838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2CF4C474-176D-FD35-00D8-3047801D0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885" y="5846699"/>
            <a:ext cx="8550702" cy="701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662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630CEF1-D290-E998-5AC8-793E7AB0B3BA}"/>
              </a:ext>
            </a:extLst>
          </p:cNvPr>
          <p:cNvGrpSpPr/>
          <p:nvPr/>
        </p:nvGrpSpPr>
        <p:grpSpPr>
          <a:xfrm>
            <a:off x="1033670" y="1786744"/>
            <a:ext cx="1369324" cy="2301863"/>
            <a:chOff x="11449931" y="7055466"/>
            <a:chExt cx="1369324" cy="230186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E717960-9A4B-2B44-3EA7-A8DF86573F46}"/>
                </a:ext>
              </a:extLst>
            </p:cNvPr>
            <p:cNvSpPr/>
            <p:nvPr/>
          </p:nvSpPr>
          <p:spPr>
            <a:xfrm rot="2901698">
              <a:off x="11774620" y="77255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6F8E84C-A275-5EC6-5440-93277DE4B69A}"/>
                </a:ext>
              </a:extLst>
            </p:cNvPr>
            <p:cNvSpPr/>
            <p:nvPr/>
          </p:nvSpPr>
          <p:spPr>
            <a:xfrm rot="2901698">
              <a:off x="10983662" y="79539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9D9ED4-CBEB-8CDB-B238-1875B58267EE}"/>
                </a:ext>
              </a:extLst>
            </p:cNvPr>
            <p:cNvSpPr/>
            <p:nvPr/>
          </p:nvSpPr>
          <p:spPr>
            <a:xfrm rot="2901698">
              <a:off x="10910257" y="82220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D4B97F0-9308-4918-A8BB-410E3BB596A7}"/>
              </a:ext>
            </a:extLst>
          </p:cNvPr>
          <p:cNvSpPr/>
          <p:nvPr/>
        </p:nvSpPr>
        <p:spPr>
          <a:xfrm>
            <a:off x="6612693" y="6240940"/>
            <a:ext cx="471868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Training in cataract surgery is one of the key factors needed to ensure high quality cataract surgery with good visual outcomes and patient satisfaction.</a:t>
            </a:r>
            <a:endParaRPr lang="id-ID" sz="25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514CE1-3C49-4A21-B8C4-5DC283AFFB1E}"/>
              </a:ext>
            </a:extLst>
          </p:cNvPr>
          <p:cNvSpPr/>
          <p:nvPr/>
        </p:nvSpPr>
        <p:spPr>
          <a:xfrm>
            <a:off x="6612695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Cataract Surgery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CEA45A-7618-42CB-9FC0-A7F4F5501015}"/>
              </a:ext>
            </a:extLst>
          </p:cNvPr>
          <p:cNvSpPr/>
          <p:nvPr/>
        </p:nvSpPr>
        <p:spPr>
          <a:xfrm>
            <a:off x="18824767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Vitrectomy Surgery</a:t>
            </a:r>
          </a:p>
        </p:txBody>
      </p:sp>
      <p:sp>
        <p:nvSpPr>
          <p:cNvPr id="12" name="Google Shape;204;p22"/>
          <p:cNvSpPr txBox="1">
            <a:spLocks/>
          </p:cNvSpPr>
          <p:nvPr/>
        </p:nvSpPr>
        <p:spPr>
          <a:xfrm>
            <a:off x="1033670" y="2452815"/>
            <a:ext cx="15025094" cy="1293000"/>
          </a:xfrm>
          <a:prstGeom prst="rect">
            <a:avLst/>
          </a:prstGeom>
        </p:spPr>
        <p:txBody>
          <a:bodyPr spcFirstLastPara="1" wrap="square" lIns="114281" tIns="114281" rIns="114281" bIns="114281" anchor="t" anchorCtr="0">
            <a:noAutofit/>
          </a:bodyPr>
          <a:lstStyle>
            <a:lvl1pPr algn="l" defTabSz="1460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2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GB" sz="5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KNN and MLP</a:t>
            </a:r>
          </a:p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GB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MLP (on main data and LDA output)</a:t>
            </a:r>
          </a:p>
        </p:txBody>
      </p:sp>
      <p:sp>
        <p:nvSpPr>
          <p:cNvPr id="13" name="Google Shape;205;p22"/>
          <p:cNvSpPr txBox="1">
            <a:spLocks/>
          </p:cNvSpPr>
          <p:nvPr/>
        </p:nvSpPr>
        <p:spPr>
          <a:xfrm>
            <a:off x="1033669" y="4249059"/>
            <a:ext cx="22700973" cy="6703863"/>
          </a:xfrm>
          <a:prstGeom prst="rect">
            <a:avLst/>
          </a:prstGeom>
        </p:spPr>
        <p:txBody>
          <a:bodyPr spcFirstLastPara="1" wrap="square" lIns="114281" tIns="114281" rIns="114281" bIns="114281" numCol="2" anchor="t" anchorCtr="0">
            <a:noAutofit/>
          </a:bodyPr>
          <a:lstStyle>
            <a:lvl1pPr marL="365189" indent="-365189" algn="l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Char char="•"/>
              <a:defRPr sz="44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4000" dirty="0"/>
              <a:t>Model Architecture: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200" dirty="0"/>
              <a:t>Input Shape: (6,1)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200" dirty="0"/>
              <a:t>Number of Classes: 5</a:t>
            </a:r>
          </a:p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4000" dirty="0"/>
              <a:t>Neural Network: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200" dirty="0"/>
              <a:t>Dense (32 nodes, </a:t>
            </a:r>
            <a:r>
              <a:rPr lang="en-US" sz="3200" dirty="0" err="1"/>
              <a:t>ReLU</a:t>
            </a:r>
            <a:r>
              <a:rPr lang="en-US" sz="3200" dirty="0"/>
              <a:t>)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200" dirty="0"/>
              <a:t>Dense (16 nodes, ELU)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200" dirty="0"/>
              <a:t>Dense (8 nodes, ELU)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200" dirty="0"/>
              <a:t>Output Dense layer (</a:t>
            </a:r>
            <a:r>
              <a:rPr lang="en-US" sz="3200" dirty="0" err="1"/>
              <a:t>Softmax</a:t>
            </a:r>
            <a:r>
              <a:rPr lang="en-US" sz="3200" dirty="0"/>
              <a:t>)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endParaRPr lang="en-US" sz="3200" dirty="0"/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endParaRPr lang="en-US" sz="3200" dirty="0"/>
          </a:p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4000" dirty="0"/>
              <a:t>Model Compilation: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200" dirty="0"/>
              <a:t>Loss: Sparse Categorical </a:t>
            </a:r>
            <a:r>
              <a:rPr lang="en-US" sz="3200" dirty="0" err="1"/>
              <a:t>Crossentropy</a:t>
            </a:r>
            <a:endParaRPr lang="en-US" sz="3200" dirty="0"/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200" dirty="0"/>
              <a:t>Optimizer: Adam (Learning rate = 0.01)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600" dirty="0"/>
              <a:t>Metrics: Accuracy</a:t>
            </a:r>
          </a:p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4000" dirty="0"/>
              <a:t>Model Training: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600" dirty="0"/>
              <a:t>Batch Size: 32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600" dirty="0"/>
              <a:t>Epochs: 30</a:t>
            </a:r>
          </a:p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endParaRPr lang="en-US" sz="4000" dirty="0"/>
          </a:p>
          <a:p>
            <a:pPr marL="0" indent="0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buNone/>
              <a:defRPr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44965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630CEF1-D290-E998-5AC8-793E7AB0B3BA}"/>
              </a:ext>
            </a:extLst>
          </p:cNvPr>
          <p:cNvGrpSpPr/>
          <p:nvPr/>
        </p:nvGrpSpPr>
        <p:grpSpPr>
          <a:xfrm>
            <a:off x="1033670" y="1786744"/>
            <a:ext cx="1369324" cy="2301863"/>
            <a:chOff x="11449931" y="7055466"/>
            <a:chExt cx="1369324" cy="230186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E717960-9A4B-2B44-3EA7-A8DF86573F46}"/>
                </a:ext>
              </a:extLst>
            </p:cNvPr>
            <p:cNvSpPr/>
            <p:nvPr/>
          </p:nvSpPr>
          <p:spPr>
            <a:xfrm rot="2901698">
              <a:off x="11774620" y="77255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6F8E84C-A275-5EC6-5440-93277DE4B69A}"/>
                </a:ext>
              </a:extLst>
            </p:cNvPr>
            <p:cNvSpPr/>
            <p:nvPr/>
          </p:nvSpPr>
          <p:spPr>
            <a:xfrm rot="2901698">
              <a:off x="10983662" y="79539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9D9ED4-CBEB-8CDB-B238-1875B58267EE}"/>
                </a:ext>
              </a:extLst>
            </p:cNvPr>
            <p:cNvSpPr/>
            <p:nvPr/>
          </p:nvSpPr>
          <p:spPr>
            <a:xfrm rot="2901698">
              <a:off x="10910257" y="82220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F514CE1-3C49-4A21-B8C4-5DC283AFFB1E}"/>
              </a:ext>
            </a:extLst>
          </p:cNvPr>
          <p:cNvSpPr/>
          <p:nvPr/>
        </p:nvSpPr>
        <p:spPr>
          <a:xfrm>
            <a:off x="6612695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Cataract Surgery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CEA45A-7618-42CB-9FC0-A7F4F5501015}"/>
              </a:ext>
            </a:extLst>
          </p:cNvPr>
          <p:cNvSpPr/>
          <p:nvPr/>
        </p:nvSpPr>
        <p:spPr>
          <a:xfrm>
            <a:off x="18824767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Vitrectomy Surgery</a:t>
            </a:r>
          </a:p>
        </p:txBody>
      </p:sp>
      <p:sp>
        <p:nvSpPr>
          <p:cNvPr id="12" name="Google Shape;204;p22"/>
          <p:cNvSpPr txBox="1">
            <a:spLocks/>
          </p:cNvSpPr>
          <p:nvPr/>
        </p:nvSpPr>
        <p:spPr>
          <a:xfrm>
            <a:off x="1033670" y="2452815"/>
            <a:ext cx="15025094" cy="1293000"/>
          </a:xfrm>
          <a:prstGeom prst="rect">
            <a:avLst/>
          </a:prstGeom>
        </p:spPr>
        <p:txBody>
          <a:bodyPr spcFirstLastPara="1" wrap="square" lIns="114281" tIns="114281" rIns="114281" bIns="114281" anchor="t" anchorCtr="0">
            <a:noAutofit/>
          </a:bodyPr>
          <a:lstStyle>
            <a:lvl1pPr algn="l" defTabSz="1460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2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GB" sz="5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KNN and MLP</a:t>
            </a:r>
          </a:p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GB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MLP (on main data)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E7A209-FEBB-F3D3-AFA7-91E2CE5CA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606" y="5533268"/>
            <a:ext cx="7762844" cy="6207546"/>
          </a:xfrm>
          <a:prstGeom prst="rect">
            <a:avLst/>
          </a:prstGeom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45D5BCE-BF2E-0AB0-9FE9-7031AE28C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0666" y="4425668"/>
            <a:ext cx="8784642" cy="727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978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630CEF1-D290-E998-5AC8-793E7AB0B3BA}"/>
              </a:ext>
            </a:extLst>
          </p:cNvPr>
          <p:cNvGrpSpPr/>
          <p:nvPr/>
        </p:nvGrpSpPr>
        <p:grpSpPr>
          <a:xfrm>
            <a:off x="1033670" y="1786744"/>
            <a:ext cx="1369324" cy="2301863"/>
            <a:chOff x="11449931" y="7055466"/>
            <a:chExt cx="1369324" cy="230186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E717960-9A4B-2B44-3EA7-A8DF86573F46}"/>
                </a:ext>
              </a:extLst>
            </p:cNvPr>
            <p:cNvSpPr/>
            <p:nvPr/>
          </p:nvSpPr>
          <p:spPr>
            <a:xfrm rot="2901698">
              <a:off x="11774620" y="77255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6F8E84C-A275-5EC6-5440-93277DE4B69A}"/>
                </a:ext>
              </a:extLst>
            </p:cNvPr>
            <p:cNvSpPr/>
            <p:nvPr/>
          </p:nvSpPr>
          <p:spPr>
            <a:xfrm rot="2901698">
              <a:off x="10983662" y="79539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9D9ED4-CBEB-8CDB-B238-1875B58267EE}"/>
                </a:ext>
              </a:extLst>
            </p:cNvPr>
            <p:cNvSpPr/>
            <p:nvPr/>
          </p:nvSpPr>
          <p:spPr>
            <a:xfrm rot="2901698">
              <a:off x="10910257" y="82220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D4B97F0-9308-4918-A8BB-410E3BB596A7}"/>
              </a:ext>
            </a:extLst>
          </p:cNvPr>
          <p:cNvSpPr/>
          <p:nvPr/>
        </p:nvSpPr>
        <p:spPr>
          <a:xfrm>
            <a:off x="6612693" y="6240940"/>
            <a:ext cx="471868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Training in cataract surgery is one of the key factors needed to ensure high quality cataract surgery with good visual outcomes and patient satisfaction.</a:t>
            </a:r>
            <a:endParaRPr lang="id-ID" sz="25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514CE1-3C49-4A21-B8C4-5DC283AFFB1E}"/>
              </a:ext>
            </a:extLst>
          </p:cNvPr>
          <p:cNvSpPr/>
          <p:nvPr/>
        </p:nvSpPr>
        <p:spPr>
          <a:xfrm>
            <a:off x="6612695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Cataract Surgery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CEA45A-7618-42CB-9FC0-A7F4F5501015}"/>
              </a:ext>
            </a:extLst>
          </p:cNvPr>
          <p:cNvSpPr/>
          <p:nvPr/>
        </p:nvSpPr>
        <p:spPr>
          <a:xfrm>
            <a:off x="18824767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Vitrectomy Surgery</a:t>
            </a:r>
          </a:p>
        </p:txBody>
      </p:sp>
      <p:sp>
        <p:nvSpPr>
          <p:cNvPr id="12" name="Google Shape;204;p22"/>
          <p:cNvSpPr txBox="1">
            <a:spLocks/>
          </p:cNvSpPr>
          <p:nvPr/>
        </p:nvSpPr>
        <p:spPr>
          <a:xfrm>
            <a:off x="1033670" y="2452815"/>
            <a:ext cx="15025094" cy="1293000"/>
          </a:xfrm>
          <a:prstGeom prst="rect">
            <a:avLst/>
          </a:prstGeom>
        </p:spPr>
        <p:txBody>
          <a:bodyPr spcFirstLastPara="1" wrap="square" lIns="114281" tIns="114281" rIns="114281" bIns="114281" anchor="t" anchorCtr="0">
            <a:noAutofit/>
          </a:bodyPr>
          <a:lstStyle>
            <a:lvl1pPr algn="l" defTabSz="1460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2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GB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CNN</a:t>
            </a:r>
          </a:p>
        </p:txBody>
      </p:sp>
      <p:sp>
        <p:nvSpPr>
          <p:cNvPr id="13" name="Google Shape;205;p22"/>
          <p:cNvSpPr txBox="1">
            <a:spLocks/>
          </p:cNvSpPr>
          <p:nvPr/>
        </p:nvSpPr>
        <p:spPr>
          <a:xfrm>
            <a:off x="1033669" y="4249059"/>
            <a:ext cx="22700973" cy="7020905"/>
          </a:xfrm>
          <a:prstGeom prst="rect">
            <a:avLst/>
          </a:prstGeom>
        </p:spPr>
        <p:txBody>
          <a:bodyPr spcFirstLastPara="1" wrap="square" lIns="114281" tIns="114281" rIns="114281" bIns="114281" numCol="2" anchor="t" anchorCtr="0">
            <a:noAutofit/>
          </a:bodyPr>
          <a:lstStyle>
            <a:lvl1pPr marL="365189" indent="-365189" algn="l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Char char="•"/>
              <a:defRPr sz="44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4000" dirty="0"/>
              <a:t>Model Architecture: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200" dirty="0"/>
              <a:t>Input Shape: (6, 1)</a:t>
            </a:r>
          </a:p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4000" dirty="0"/>
              <a:t>Layers: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200" dirty="0"/>
              <a:t>Conv1D (64 filters, kernel size=3, </a:t>
            </a:r>
            <a:r>
              <a:rPr lang="en-US" sz="3200" dirty="0" err="1"/>
              <a:t>ReLU</a:t>
            </a:r>
            <a:r>
              <a:rPr lang="en-US" sz="3200" dirty="0"/>
              <a:t> activation)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200" dirty="0"/>
              <a:t>MaxPooling1D (pool size=2)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200" dirty="0"/>
              <a:t>Conv1D (32 filters, kernel size=2, </a:t>
            </a:r>
            <a:r>
              <a:rPr lang="en-US" sz="3200" dirty="0" err="1"/>
              <a:t>ReLU</a:t>
            </a:r>
            <a:r>
              <a:rPr lang="en-US" sz="3200" dirty="0"/>
              <a:t> activation)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200" dirty="0"/>
              <a:t>Flatten the output of the CNN layers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fr-FR" sz="3200" dirty="0"/>
              <a:t>Dense Layer (16 </a:t>
            </a:r>
            <a:r>
              <a:rPr lang="fr-FR" sz="3200" dirty="0" err="1"/>
              <a:t>nodes</a:t>
            </a:r>
            <a:r>
              <a:rPr lang="fr-FR" sz="3200" dirty="0"/>
              <a:t>, </a:t>
            </a:r>
            <a:r>
              <a:rPr lang="fr-FR" sz="3200" dirty="0" err="1"/>
              <a:t>ReLU</a:t>
            </a:r>
            <a:r>
              <a:rPr lang="fr-FR" sz="3200" dirty="0"/>
              <a:t> activation)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200" dirty="0"/>
              <a:t>Output Dense Layer with </a:t>
            </a:r>
            <a:r>
              <a:rPr lang="en-US" sz="3200" dirty="0" err="1"/>
              <a:t>Softmax</a:t>
            </a:r>
            <a:r>
              <a:rPr lang="en-US" sz="3200" dirty="0"/>
              <a:t> activation for multi-class classification</a:t>
            </a:r>
          </a:p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4000" dirty="0"/>
              <a:t>Model Compilation: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200" dirty="0"/>
              <a:t>Loss: Sparse Categorical </a:t>
            </a:r>
            <a:r>
              <a:rPr lang="en-US" sz="3200" dirty="0" err="1"/>
              <a:t>Crossentropy</a:t>
            </a:r>
            <a:endParaRPr lang="en-US" sz="3200" dirty="0"/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200" dirty="0"/>
              <a:t>Optimizer: Adam (Learning rate = 0.06)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600" dirty="0"/>
              <a:t>Metrics: Accuracy</a:t>
            </a:r>
          </a:p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4000" dirty="0"/>
              <a:t>Model Training: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600" dirty="0"/>
              <a:t>Batch Size: 32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600" dirty="0"/>
              <a:t>Epochs: 30</a:t>
            </a:r>
          </a:p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endParaRPr lang="en-US" sz="4000" dirty="0"/>
          </a:p>
          <a:p>
            <a:pPr marL="0" indent="0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buNone/>
              <a:defRPr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27902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630CEF1-D290-E998-5AC8-793E7AB0B3BA}"/>
              </a:ext>
            </a:extLst>
          </p:cNvPr>
          <p:cNvGrpSpPr/>
          <p:nvPr/>
        </p:nvGrpSpPr>
        <p:grpSpPr>
          <a:xfrm>
            <a:off x="1033670" y="1786744"/>
            <a:ext cx="1369324" cy="2301863"/>
            <a:chOff x="11449931" y="7055466"/>
            <a:chExt cx="1369324" cy="230186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E717960-9A4B-2B44-3EA7-A8DF86573F46}"/>
                </a:ext>
              </a:extLst>
            </p:cNvPr>
            <p:cNvSpPr/>
            <p:nvPr/>
          </p:nvSpPr>
          <p:spPr>
            <a:xfrm rot="2901698">
              <a:off x="11774620" y="77255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6F8E84C-A275-5EC6-5440-93277DE4B69A}"/>
                </a:ext>
              </a:extLst>
            </p:cNvPr>
            <p:cNvSpPr/>
            <p:nvPr/>
          </p:nvSpPr>
          <p:spPr>
            <a:xfrm rot="2901698">
              <a:off x="10983662" y="79539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9D9ED4-CBEB-8CDB-B238-1875B58267EE}"/>
                </a:ext>
              </a:extLst>
            </p:cNvPr>
            <p:cNvSpPr/>
            <p:nvPr/>
          </p:nvSpPr>
          <p:spPr>
            <a:xfrm rot="2901698">
              <a:off x="10910257" y="82220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F514CE1-3C49-4A21-B8C4-5DC283AFFB1E}"/>
              </a:ext>
            </a:extLst>
          </p:cNvPr>
          <p:cNvSpPr/>
          <p:nvPr/>
        </p:nvSpPr>
        <p:spPr>
          <a:xfrm>
            <a:off x="6612695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Cataract Surgery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CEA45A-7618-42CB-9FC0-A7F4F5501015}"/>
              </a:ext>
            </a:extLst>
          </p:cNvPr>
          <p:cNvSpPr/>
          <p:nvPr/>
        </p:nvSpPr>
        <p:spPr>
          <a:xfrm>
            <a:off x="18824767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Vitrectomy Surgery</a:t>
            </a:r>
          </a:p>
        </p:txBody>
      </p:sp>
      <p:sp>
        <p:nvSpPr>
          <p:cNvPr id="12" name="Google Shape;204;p22"/>
          <p:cNvSpPr txBox="1">
            <a:spLocks/>
          </p:cNvSpPr>
          <p:nvPr/>
        </p:nvSpPr>
        <p:spPr>
          <a:xfrm>
            <a:off x="1033670" y="2452815"/>
            <a:ext cx="15025094" cy="1293000"/>
          </a:xfrm>
          <a:prstGeom prst="rect">
            <a:avLst/>
          </a:prstGeom>
        </p:spPr>
        <p:txBody>
          <a:bodyPr spcFirstLastPara="1" wrap="square" lIns="114281" tIns="114281" rIns="114281" bIns="114281" anchor="t" anchorCtr="0">
            <a:noAutofit/>
          </a:bodyPr>
          <a:lstStyle>
            <a:lvl1pPr algn="l" defTabSz="1460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2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GB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CNN</a:t>
            </a:r>
            <a:endParaRPr lang="en-GB" sz="4800" dirty="0">
              <a:solidFill>
                <a:schemeClr val="tx1">
                  <a:lumMod val="75000"/>
                  <a:lumOff val="25000"/>
                </a:schemeClr>
              </a:solidFill>
              <a:latin typeface="Advent Pro" panose="02000506040000020004" pitchFamily="2" charset="0"/>
              <a:ea typeface="+mn-ea"/>
              <a:cs typeface="+mn-cs"/>
              <a:sym typeface="Raleway"/>
            </a:endParaRP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645D5BCE-BF2E-0AB0-9FE9-7031AE28C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0666" y="4425668"/>
            <a:ext cx="8784642" cy="727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521AFD5-BCD6-42A7-36FF-DB3215EF8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514" y="5142042"/>
            <a:ext cx="8206060" cy="656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265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630CEF1-D290-E998-5AC8-793E7AB0B3BA}"/>
              </a:ext>
            </a:extLst>
          </p:cNvPr>
          <p:cNvGrpSpPr/>
          <p:nvPr/>
        </p:nvGrpSpPr>
        <p:grpSpPr>
          <a:xfrm>
            <a:off x="1033670" y="1786744"/>
            <a:ext cx="1369324" cy="2301863"/>
            <a:chOff x="11449931" y="7055466"/>
            <a:chExt cx="1369324" cy="230186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E717960-9A4B-2B44-3EA7-A8DF86573F46}"/>
                </a:ext>
              </a:extLst>
            </p:cNvPr>
            <p:cNvSpPr/>
            <p:nvPr/>
          </p:nvSpPr>
          <p:spPr>
            <a:xfrm rot="2901698">
              <a:off x="11774620" y="77255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6F8E84C-A275-5EC6-5440-93277DE4B69A}"/>
                </a:ext>
              </a:extLst>
            </p:cNvPr>
            <p:cNvSpPr/>
            <p:nvPr/>
          </p:nvSpPr>
          <p:spPr>
            <a:xfrm rot="2901698">
              <a:off x="10983662" y="79539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9D9ED4-CBEB-8CDB-B238-1875B58267EE}"/>
                </a:ext>
              </a:extLst>
            </p:cNvPr>
            <p:cNvSpPr/>
            <p:nvPr/>
          </p:nvSpPr>
          <p:spPr>
            <a:xfrm rot="2901698">
              <a:off x="10910257" y="82220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D4B97F0-9308-4918-A8BB-410E3BB596A7}"/>
              </a:ext>
            </a:extLst>
          </p:cNvPr>
          <p:cNvSpPr/>
          <p:nvPr/>
        </p:nvSpPr>
        <p:spPr>
          <a:xfrm>
            <a:off x="6612693" y="6240940"/>
            <a:ext cx="471868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Training in cataract surgery is one of the key factors needed to ensure high quality cataract surgery with good visual outcomes and patient satisfaction.</a:t>
            </a:r>
            <a:endParaRPr lang="id-ID" sz="25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514CE1-3C49-4A21-B8C4-5DC283AFFB1E}"/>
              </a:ext>
            </a:extLst>
          </p:cNvPr>
          <p:cNvSpPr/>
          <p:nvPr/>
        </p:nvSpPr>
        <p:spPr>
          <a:xfrm>
            <a:off x="6612695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Cataract Surgery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CEA45A-7618-42CB-9FC0-A7F4F5501015}"/>
              </a:ext>
            </a:extLst>
          </p:cNvPr>
          <p:cNvSpPr/>
          <p:nvPr/>
        </p:nvSpPr>
        <p:spPr>
          <a:xfrm>
            <a:off x="18824767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Vitrectomy Surgery</a:t>
            </a:r>
          </a:p>
        </p:txBody>
      </p:sp>
      <p:sp>
        <p:nvSpPr>
          <p:cNvPr id="12" name="Google Shape;204;p22"/>
          <p:cNvSpPr txBox="1">
            <a:spLocks/>
          </p:cNvSpPr>
          <p:nvPr/>
        </p:nvSpPr>
        <p:spPr>
          <a:xfrm>
            <a:off x="1033670" y="2452815"/>
            <a:ext cx="15025094" cy="1293000"/>
          </a:xfrm>
          <a:prstGeom prst="rect">
            <a:avLst/>
          </a:prstGeom>
        </p:spPr>
        <p:txBody>
          <a:bodyPr spcFirstLastPara="1" wrap="square" lIns="114281" tIns="114281" rIns="114281" bIns="114281" anchor="t" anchorCtr="0">
            <a:noAutofit/>
          </a:bodyPr>
          <a:lstStyle>
            <a:lvl1pPr algn="l" defTabSz="1460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2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GB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Hybrid Network (LSTM+CNN)</a:t>
            </a:r>
          </a:p>
        </p:txBody>
      </p:sp>
      <p:sp>
        <p:nvSpPr>
          <p:cNvPr id="13" name="Google Shape;205;p22"/>
          <p:cNvSpPr txBox="1">
            <a:spLocks/>
          </p:cNvSpPr>
          <p:nvPr/>
        </p:nvSpPr>
        <p:spPr>
          <a:xfrm>
            <a:off x="1033669" y="4249059"/>
            <a:ext cx="22700973" cy="7020905"/>
          </a:xfrm>
          <a:prstGeom prst="rect">
            <a:avLst/>
          </a:prstGeom>
        </p:spPr>
        <p:txBody>
          <a:bodyPr spcFirstLastPara="1" wrap="square" lIns="114281" tIns="114281" rIns="114281" bIns="114281" numCol="2" anchor="t" anchorCtr="0">
            <a:noAutofit/>
          </a:bodyPr>
          <a:lstStyle>
            <a:lvl1pPr marL="365189" indent="-365189" algn="l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Char char="•"/>
              <a:defRPr sz="44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4000" dirty="0"/>
              <a:t>Model Architecture: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200" dirty="0"/>
              <a:t>Input Shape: (6, 1)</a:t>
            </a:r>
          </a:p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4000" dirty="0"/>
              <a:t>Layers: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200" dirty="0"/>
              <a:t>Conv1D (32 filters, kernel size=3, </a:t>
            </a:r>
            <a:r>
              <a:rPr lang="en-US" sz="3200" dirty="0" err="1"/>
              <a:t>ReLU</a:t>
            </a:r>
            <a:r>
              <a:rPr lang="en-US" sz="3200" dirty="0"/>
              <a:t> activation)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200" dirty="0"/>
              <a:t>MaxPooling1D (pool size=2)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200" dirty="0"/>
              <a:t>Conv1D (32 filters, kernel size=2, </a:t>
            </a:r>
            <a:r>
              <a:rPr lang="en-US" sz="3200" dirty="0" err="1"/>
              <a:t>ReLU</a:t>
            </a:r>
            <a:r>
              <a:rPr lang="en-US" sz="3200" dirty="0"/>
              <a:t> activation)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200" dirty="0"/>
              <a:t>LSTM Layer: 16 LSTM units for sequential data processing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200" dirty="0"/>
              <a:t>Output Dense Layer with </a:t>
            </a:r>
            <a:r>
              <a:rPr lang="en-US" sz="3200" dirty="0" err="1"/>
              <a:t>Softmax</a:t>
            </a:r>
            <a:r>
              <a:rPr lang="en-US" sz="3200" dirty="0"/>
              <a:t> activation for multi-class classification</a:t>
            </a:r>
          </a:p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4000" dirty="0"/>
              <a:t>Model Compilation: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200" dirty="0"/>
              <a:t>Loss: Sparse Categorical </a:t>
            </a:r>
            <a:r>
              <a:rPr lang="en-US" sz="3200" dirty="0" err="1"/>
              <a:t>Crossentropy</a:t>
            </a:r>
            <a:endParaRPr lang="en-US" sz="3200" dirty="0"/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200" dirty="0"/>
              <a:t>Optimizer: Adam (Learning rate = 0.04)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600" dirty="0"/>
              <a:t>Metrics: Accuracy</a:t>
            </a:r>
          </a:p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4000" dirty="0"/>
              <a:t>Model Training: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600" dirty="0"/>
              <a:t>Batch Size: 32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600" dirty="0"/>
              <a:t>Epochs: 40</a:t>
            </a:r>
          </a:p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endParaRPr lang="en-US" sz="4000" dirty="0"/>
          </a:p>
          <a:p>
            <a:pPr marL="0" indent="0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buNone/>
              <a:defRPr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3250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630CEF1-D290-E998-5AC8-793E7AB0B3BA}"/>
              </a:ext>
            </a:extLst>
          </p:cNvPr>
          <p:cNvGrpSpPr/>
          <p:nvPr/>
        </p:nvGrpSpPr>
        <p:grpSpPr>
          <a:xfrm>
            <a:off x="1033670" y="1786744"/>
            <a:ext cx="1369324" cy="2301863"/>
            <a:chOff x="11449931" y="7055466"/>
            <a:chExt cx="1369324" cy="230186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E717960-9A4B-2B44-3EA7-A8DF86573F46}"/>
                </a:ext>
              </a:extLst>
            </p:cNvPr>
            <p:cNvSpPr/>
            <p:nvPr/>
          </p:nvSpPr>
          <p:spPr>
            <a:xfrm rot="2901698">
              <a:off x="11774620" y="77255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6F8E84C-A275-5EC6-5440-93277DE4B69A}"/>
                </a:ext>
              </a:extLst>
            </p:cNvPr>
            <p:cNvSpPr/>
            <p:nvPr/>
          </p:nvSpPr>
          <p:spPr>
            <a:xfrm rot="2901698">
              <a:off x="10983662" y="79539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9D9ED4-CBEB-8CDB-B238-1875B58267EE}"/>
                </a:ext>
              </a:extLst>
            </p:cNvPr>
            <p:cNvSpPr/>
            <p:nvPr/>
          </p:nvSpPr>
          <p:spPr>
            <a:xfrm rot="2901698">
              <a:off x="10910257" y="82220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F514CE1-3C49-4A21-B8C4-5DC283AFFB1E}"/>
              </a:ext>
            </a:extLst>
          </p:cNvPr>
          <p:cNvSpPr/>
          <p:nvPr/>
        </p:nvSpPr>
        <p:spPr>
          <a:xfrm>
            <a:off x="6612695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Cataract Surgery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CEA45A-7618-42CB-9FC0-A7F4F5501015}"/>
              </a:ext>
            </a:extLst>
          </p:cNvPr>
          <p:cNvSpPr/>
          <p:nvPr/>
        </p:nvSpPr>
        <p:spPr>
          <a:xfrm>
            <a:off x="18824767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Vitrectomy Surgery</a:t>
            </a:r>
          </a:p>
        </p:txBody>
      </p:sp>
      <p:sp>
        <p:nvSpPr>
          <p:cNvPr id="12" name="Google Shape;204;p22"/>
          <p:cNvSpPr txBox="1">
            <a:spLocks/>
          </p:cNvSpPr>
          <p:nvPr/>
        </p:nvSpPr>
        <p:spPr>
          <a:xfrm>
            <a:off x="1033670" y="2452815"/>
            <a:ext cx="15025094" cy="1293000"/>
          </a:xfrm>
          <a:prstGeom prst="rect">
            <a:avLst/>
          </a:prstGeom>
        </p:spPr>
        <p:txBody>
          <a:bodyPr spcFirstLastPara="1" wrap="square" lIns="114281" tIns="114281" rIns="114281" bIns="114281" anchor="t" anchorCtr="0">
            <a:noAutofit/>
          </a:bodyPr>
          <a:lstStyle>
            <a:lvl1pPr algn="l" defTabSz="1460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2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GB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Hybrid Network (LSTM+CNN)</a:t>
            </a:r>
          </a:p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endParaRPr lang="en-GB" sz="4800" dirty="0">
              <a:solidFill>
                <a:schemeClr val="tx1">
                  <a:lumMod val="75000"/>
                  <a:lumOff val="25000"/>
                </a:schemeClr>
              </a:solidFill>
              <a:latin typeface="Advent Pro" panose="02000506040000020004" pitchFamily="2" charset="0"/>
              <a:ea typeface="+mn-ea"/>
              <a:cs typeface="+mn-cs"/>
              <a:sym typeface="Raleway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A6DB40FC-F61A-7AD6-B842-3F27E8CDA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994" y="5302844"/>
            <a:ext cx="8215996" cy="640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63299AEE-2290-AB68-258F-8612AA6DF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7988" y="4552122"/>
            <a:ext cx="8870569" cy="715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954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/>
          <p:cNvSpPr/>
          <p:nvPr/>
        </p:nvSpPr>
        <p:spPr>
          <a:xfrm rot="2700000">
            <a:off x="7101078" y="6208337"/>
            <a:ext cx="6665914" cy="45905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: Rounded Corners 16"/>
          <p:cNvSpPr/>
          <p:nvPr/>
        </p:nvSpPr>
        <p:spPr>
          <a:xfrm rot="2700000">
            <a:off x="-4581475" y="6066655"/>
            <a:ext cx="28449260" cy="45905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: Rounded Corners 17"/>
          <p:cNvSpPr/>
          <p:nvPr/>
        </p:nvSpPr>
        <p:spPr>
          <a:xfrm rot="2700000">
            <a:off x="5553387" y="6808331"/>
            <a:ext cx="8364480" cy="45905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: Rounded Corners 18"/>
          <p:cNvSpPr/>
          <p:nvPr/>
        </p:nvSpPr>
        <p:spPr>
          <a:xfrm rot="2700000">
            <a:off x="6557760" y="7338364"/>
            <a:ext cx="6117401" cy="45905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: Rounded Corners 19"/>
          <p:cNvSpPr/>
          <p:nvPr/>
        </p:nvSpPr>
        <p:spPr>
          <a:xfrm rot="2700000">
            <a:off x="7180239" y="7933852"/>
            <a:ext cx="4765014" cy="45905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: Rounded Corners 20"/>
          <p:cNvSpPr/>
          <p:nvPr/>
        </p:nvSpPr>
        <p:spPr>
          <a:xfrm rot="2700000">
            <a:off x="7919836" y="8447748"/>
            <a:ext cx="3015209" cy="45905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170745" y="5074840"/>
            <a:ext cx="1404568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Addi</a:t>
            </a:r>
            <a:r>
              <a:rPr lang="en-US" sz="8800" dirty="0">
                <a:solidFill>
                  <a:schemeClr val="accent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ng</a:t>
            </a:r>
            <a:r>
              <a:rPr lang="en-US" sz="88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lang="en-US" sz="8800" dirty="0">
                <a:solidFill>
                  <a:schemeClr val="accent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scaler, </a:t>
            </a:r>
            <a:r>
              <a:rPr lang="en-US" sz="8800" dirty="0" err="1">
                <a:solidFill>
                  <a:schemeClr val="accent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Re</a:t>
            </a:r>
            <a:r>
              <a:rPr lang="en-US" sz="88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duceLR</a:t>
            </a:r>
            <a:r>
              <a:rPr lang="en-US" sz="8800" dirty="0" err="1">
                <a:solidFill>
                  <a:schemeClr val="accent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OnPlateau</a:t>
            </a:r>
            <a:r>
              <a:rPr lang="en-US" sz="8800" dirty="0">
                <a:solidFill>
                  <a:schemeClr val="accent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,</a:t>
            </a:r>
            <a:r>
              <a:rPr lang="en-US" sz="88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lang="en-US" sz="8800" dirty="0">
                <a:solidFill>
                  <a:schemeClr val="accent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</a:t>
            </a:r>
            <a:r>
              <a:rPr lang="en-US" sz="88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nd </a:t>
            </a:r>
            <a:r>
              <a:rPr lang="en-US" sz="88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regul</a:t>
            </a:r>
            <a:r>
              <a:rPr lang="en-US" sz="8800" dirty="0" err="1">
                <a:solidFill>
                  <a:schemeClr val="accent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arizer</a:t>
            </a:r>
            <a:endParaRPr lang="en-US" sz="8800" dirty="0">
              <a:solidFill>
                <a:schemeClr val="accent1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990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630CEF1-D290-E998-5AC8-793E7AB0B3BA}"/>
              </a:ext>
            </a:extLst>
          </p:cNvPr>
          <p:cNvGrpSpPr/>
          <p:nvPr/>
        </p:nvGrpSpPr>
        <p:grpSpPr>
          <a:xfrm>
            <a:off x="1033670" y="1786744"/>
            <a:ext cx="1369324" cy="2301863"/>
            <a:chOff x="11449931" y="7055466"/>
            <a:chExt cx="1369324" cy="230186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E717960-9A4B-2B44-3EA7-A8DF86573F46}"/>
                </a:ext>
              </a:extLst>
            </p:cNvPr>
            <p:cNvSpPr/>
            <p:nvPr/>
          </p:nvSpPr>
          <p:spPr>
            <a:xfrm rot="2901698">
              <a:off x="11774620" y="77255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6F8E84C-A275-5EC6-5440-93277DE4B69A}"/>
                </a:ext>
              </a:extLst>
            </p:cNvPr>
            <p:cNvSpPr/>
            <p:nvPr/>
          </p:nvSpPr>
          <p:spPr>
            <a:xfrm rot="2901698">
              <a:off x="10983662" y="79539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9D9ED4-CBEB-8CDB-B238-1875B58267EE}"/>
                </a:ext>
              </a:extLst>
            </p:cNvPr>
            <p:cNvSpPr/>
            <p:nvPr/>
          </p:nvSpPr>
          <p:spPr>
            <a:xfrm rot="2901698">
              <a:off x="10910257" y="82220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D4B97F0-9308-4918-A8BB-410E3BB596A7}"/>
              </a:ext>
            </a:extLst>
          </p:cNvPr>
          <p:cNvSpPr/>
          <p:nvPr/>
        </p:nvSpPr>
        <p:spPr>
          <a:xfrm>
            <a:off x="6612693" y="6240940"/>
            <a:ext cx="471868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Training in cataract surgery is one of the key factors needed to ensure high quality cataract surgery with good visual outcomes and patient satisfaction.</a:t>
            </a:r>
            <a:endParaRPr lang="id-ID" sz="25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514CE1-3C49-4A21-B8C4-5DC283AFFB1E}"/>
              </a:ext>
            </a:extLst>
          </p:cNvPr>
          <p:cNvSpPr/>
          <p:nvPr/>
        </p:nvSpPr>
        <p:spPr>
          <a:xfrm>
            <a:off x="6612695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Cataract Surgery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CEA45A-7618-42CB-9FC0-A7F4F5501015}"/>
              </a:ext>
            </a:extLst>
          </p:cNvPr>
          <p:cNvSpPr/>
          <p:nvPr/>
        </p:nvSpPr>
        <p:spPr>
          <a:xfrm>
            <a:off x="18824767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Vitrectomy Surgery</a:t>
            </a:r>
          </a:p>
        </p:txBody>
      </p:sp>
      <p:sp>
        <p:nvSpPr>
          <p:cNvPr id="12" name="Google Shape;204;p22"/>
          <p:cNvSpPr txBox="1">
            <a:spLocks/>
          </p:cNvSpPr>
          <p:nvPr/>
        </p:nvSpPr>
        <p:spPr>
          <a:xfrm>
            <a:off x="1033670" y="2452815"/>
            <a:ext cx="15025094" cy="1293000"/>
          </a:xfrm>
          <a:prstGeom prst="rect">
            <a:avLst/>
          </a:prstGeom>
        </p:spPr>
        <p:txBody>
          <a:bodyPr spcFirstLastPara="1" wrap="square" lIns="114281" tIns="114281" rIns="114281" bIns="114281" anchor="t" anchorCtr="0">
            <a:noAutofit/>
          </a:bodyPr>
          <a:lstStyle>
            <a:lvl1pPr algn="l" defTabSz="1460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2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Adding scaler, </a:t>
            </a:r>
            <a:r>
              <a:rPr 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ReduceLROnPlateau</a:t>
            </a: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, and </a:t>
            </a:r>
            <a:r>
              <a:rPr 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regularizer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Advent Pro" panose="02000506040000020004" pitchFamily="2" charset="0"/>
              <a:ea typeface="+mn-ea"/>
              <a:cs typeface="+mn-cs"/>
              <a:sym typeface="Raleway"/>
            </a:endParaRPr>
          </a:p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scaler</a:t>
            </a:r>
          </a:p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endParaRPr lang="en-GB" sz="6000" b="1" dirty="0">
              <a:solidFill>
                <a:schemeClr val="tx1">
                  <a:lumMod val="75000"/>
                  <a:lumOff val="25000"/>
                </a:schemeClr>
              </a:solidFill>
              <a:latin typeface="Advent Pro" panose="02000506040000020004" pitchFamily="2" charset="0"/>
              <a:ea typeface="+mn-ea"/>
              <a:cs typeface="+mn-cs"/>
              <a:sym typeface="Raleway"/>
            </a:endParaRPr>
          </a:p>
        </p:txBody>
      </p:sp>
      <p:sp>
        <p:nvSpPr>
          <p:cNvPr id="13" name="Google Shape;205;p22"/>
          <p:cNvSpPr txBox="1">
            <a:spLocks/>
          </p:cNvSpPr>
          <p:nvPr/>
        </p:nvSpPr>
        <p:spPr>
          <a:xfrm>
            <a:off x="1033669" y="4249059"/>
            <a:ext cx="22700973" cy="7020905"/>
          </a:xfrm>
          <a:prstGeom prst="rect">
            <a:avLst/>
          </a:prstGeom>
        </p:spPr>
        <p:txBody>
          <a:bodyPr spcFirstLastPara="1" wrap="square" lIns="114281" tIns="114281" rIns="114281" bIns="114281" numCol="2" anchor="t" anchorCtr="0">
            <a:noAutofit/>
          </a:bodyPr>
          <a:lstStyle>
            <a:lvl1pPr marL="365189" indent="-365189" algn="l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Char char="•"/>
              <a:defRPr sz="44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4000" dirty="0" err="1"/>
              <a:t>MinMaxScaler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DBA901-022E-04CF-DB12-8D215B62E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31376" y="7260235"/>
            <a:ext cx="9494494" cy="240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01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630CEF1-D290-E998-5AC8-793E7AB0B3BA}"/>
              </a:ext>
            </a:extLst>
          </p:cNvPr>
          <p:cNvGrpSpPr/>
          <p:nvPr/>
        </p:nvGrpSpPr>
        <p:grpSpPr>
          <a:xfrm>
            <a:off x="1033670" y="1786744"/>
            <a:ext cx="1369324" cy="2301863"/>
            <a:chOff x="11449931" y="7055466"/>
            <a:chExt cx="1369324" cy="230186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E717960-9A4B-2B44-3EA7-A8DF86573F46}"/>
                </a:ext>
              </a:extLst>
            </p:cNvPr>
            <p:cNvSpPr/>
            <p:nvPr/>
          </p:nvSpPr>
          <p:spPr>
            <a:xfrm rot="2901698">
              <a:off x="11774620" y="77255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6F8E84C-A275-5EC6-5440-93277DE4B69A}"/>
                </a:ext>
              </a:extLst>
            </p:cNvPr>
            <p:cNvSpPr/>
            <p:nvPr/>
          </p:nvSpPr>
          <p:spPr>
            <a:xfrm rot="2901698">
              <a:off x="10983662" y="79539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9D9ED4-CBEB-8CDB-B238-1875B58267EE}"/>
                </a:ext>
              </a:extLst>
            </p:cNvPr>
            <p:cNvSpPr/>
            <p:nvPr/>
          </p:nvSpPr>
          <p:spPr>
            <a:xfrm rot="2901698">
              <a:off x="10910257" y="82220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D4B97F0-9308-4918-A8BB-410E3BB596A7}"/>
              </a:ext>
            </a:extLst>
          </p:cNvPr>
          <p:cNvSpPr/>
          <p:nvPr/>
        </p:nvSpPr>
        <p:spPr>
          <a:xfrm>
            <a:off x="6612693" y="6240940"/>
            <a:ext cx="471868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Training in cataract surgery is one of the key factors needed to ensure high quality cataract surgery with good visual outcomes and patient satisfaction.</a:t>
            </a:r>
            <a:endParaRPr lang="id-ID" sz="25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514CE1-3C49-4A21-B8C4-5DC283AFFB1E}"/>
              </a:ext>
            </a:extLst>
          </p:cNvPr>
          <p:cNvSpPr/>
          <p:nvPr/>
        </p:nvSpPr>
        <p:spPr>
          <a:xfrm>
            <a:off x="6612695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Cataract Surgery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CEA45A-7618-42CB-9FC0-A7F4F5501015}"/>
              </a:ext>
            </a:extLst>
          </p:cNvPr>
          <p:cNvSpPr/>
          <p:nvPr/>
        </p:nvSpPr>
        <p:spPr>
          <a:xfrm>
            <a:off x="18824767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Vitrectomy Surgery</a:t>
            </a:r>
          </a:p>
        </p:txBody>
      </p:sp>
      <p:sp>
        <p:nvSpPr>
          <p:cNvPr id="12" name="Google Shape;204;p22"/>
          <p:cNvSpPr txBox="1">
            <a:spLocks/>
          </p:cNvSpPr>
          <p:nvPr/>
        </p:nvSpPr>
        <p:spPr>
          <a:xfrm>
            <a:off x="1033670" y="2452815"/>
            <a:ext cx="15025094" cy="1293000"/>
          </a:xfrm>
          <a:prstGeom prst="rect">
            <a:avLst/>
          </a:prstGeom>
        </p:spPr>
        <p:txBody>
          <a:bodyPr spcFirstLastPara="1" wrap="square" lIns="114281" tIns="114281" rIns="114281" bIns="114281" anchor="t" anchorCtr="0">
            <a:noAutofit/>
          </a:bodyPr>
          <a:lstStyle>
            <a:lvl1pPr algn="l" defTabSz="1460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2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Adding scaler, </a:t>
            </a:r>
            <a:r>
              <a:rPr 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ReduceLROnPlateau</a:t>
            </a: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, and </a:t>
            </a:r>
            <a:r>
              <a:rPr 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regularizer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Advent Pro" panose="02000506040000020004" pitchFamily="2" charset="0"/>
              <a:ea typeface="+mn-ea"/>
              <a:cs typeface="+mn-cs"/>
              <a:sym typeface="Raleway"/>
            </a:endParaRPr>
          </a:p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Scaler in KNN</a:t>
            </a:r>
          </a:p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endParaRPr lang="en-GB" sz="6000" b="1" dirty="0">
              <a:solidFill>
                <a:schemeClr val="tx1">
                  <a:lumMod val="75000"/>
                  <a:lumOff val="25000"/>
                </a:schemeClr>
              </a:solidFill>
              <a:latin typeface="Advent Pro" panose="02000506040000020004" pitchFamily="2" charset="0"/>
              <a:ea typeface="+mn-ea"/>
              <a:cs typeface="+mn-cs"/>
              <a:sym typeface="Raleway"/>
            </a:endParaRPr>
          </a:p>
        </p:txBody>
      </p:sp>
      <p:sp>
        <p:nvSpPr>
          <p:cNvPr id="13" name="Google Shape;205;p22"/>
          <p:cNvSpPr txBox="1">
            <a:spLocks/>
          </p:cNvSpPr>
          <p:nvPr/>
        </p:nvSpPr>
        <p:spPr>
          <a:xfrm>
            <a:off x="1033669" y="4249059"/>
            <a:ext cx="22700973" cy="7020905"/>
          </a:xfrm>
          <a:prstGeom prst="rect">
            <a:avLst/>
          </a:prstGeom>
        </p:spPr>
        <p:txBody>
          <a:bodyPr spcFirstLastPara="1" wrap="square" lIns="114281" tIns="114281" rIns="114281" bIns="114281" numCol="2" anchor="t" anchorCtr="0">
            <a:noAutofit/>
          </a:bodyPr>
          <a:lstStyle>
            <a:lvl1pPr marL="365189" indent="-365189" algn="l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Char char="•"/>
              <a:defRPr sz="44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endParaRPr lang="en-US" sz="4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AFDB59-A627-B47E-F021-EB24633EBEFA}"/>
              </a:ext>
            </a:extLst>
          </p:cNvPr>
          <p:cNvGrpSpPr/>
          <p:nvPr/>
        </p:nvGrpSpPr>
        <p:grpSpPr>
          <a:xfrm>
            <a:off x="292001" y="5174110"/>
            <a:ext cx="6764782" cy="6632122"/>
            <a:chOff x="764930" y="5602558"/>
            <a:chExt cx="7071139" cy="6388241"/>
          </a:xfrm>
        </p:grpSpPr>
        <p:pic>
          <p:nvPicPr>
            <p:cNvPr id="12290" name="Picture 2">
              <a:extLst>
                <a:ext uri="{FF2B5EF4-FFF2-40B4-BE49-F238E27FC236}">
                  <a16:creationId xmlns:a16="http://schemas.microsoft.com/office/drawing/2014/main" id="{3D77B225-A96A-217C-8ED7-466FC7CDA5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930" y="5602558"/>
              <a:ext cx="7071139" cy="5667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024E8DA-ED00-C200-E90D-62EF603184AC}"/>
                </a:ext>
              </a:extLst>
            </p:cNvPr>
            <p:cNvSpPr txBox="1"/>
            <p:nvPr/>
          </p:nvSpPr>
          <p:spPr>
            <a:xfrm>
              <a:off x="3737684" y="11406024"/>
              <a:ext cx="11256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K=17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692585-37C1-4FCD-2B0B-0B5CA8D636B9}"/>
              </a:ext>
            </a:extLst>
          </p:cNvPr>
          <p:cNvGrpSpPr/>
          <p:nvPr/>
        </p:nvGrpSpPr>
        <p:grpSpPr>
          <a:xfrm>
            <a:off x="7798451" y="5160963"/>
            <a:ext cx="6764781" cy="6632123"/>
            <a:chOff x="8715074" y="5602557"/>
            <a:chExt cx="7006264" cy="6388239"/>
          </a:xfrm>
        </p:grpSpPr>
        <p:pic>
          <p:nvPicPr>
            <p:cNvPr id="12292" name="Picture 4">
              <a:extLst>
                <a:ext uri="{FF2B5EF4-FFF2-40B4-BE49-F238E27FC236}">
                  <a16:creationId xmlns:a16="http://schemas.microsoft.com/office/drawing/2014/main" id="{9C35E2D5-6BF6-715A-2EE8-576D899D91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5074" y="5602557"/>
              <a:ext cx="7006264" cy="5667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22B606-760E-7172-EFBE-DBDD360C5FF1}"/>
                </a:ext>
              </a:extLst>
            </p:cNvPr>
            <p:cNvSpPr txBox="1"/>
            <p:nvPr/>
          </p:nvSpPr>
          <p:spPr>
            <a:xfrm>
              <a:off x="11772410" y="11406021"/>
              <a:ext cx="8915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K=9</a:t>
              </a:r>
            </a:p>
          </p:txBody>
        </p:sp>
      </p:grp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BCFCF6D-A697-1BEF-54B3-07160A850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270807"/>
              </p:ext>
            </p:extLst>
          </p:nvPr>
        </p:nvGraphicFramePr>
        <p:xfrm>
          <a:off x="15097930" y="5241413"/>
          <a:ext cx="8757327" cy="4887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109">
                  <a:extLst>
                    <a:ext uri="{9D8B030D-6E8A-4147-A177-3AD203B41FA5}">
                      <a16:colId xmlns:a16="http://schemas.microsoft.com/office/drawing/2014/main" val="2890930835"/>
                    </a:ext>
                  </a:extLst>
                </a:gridCol>
                <a:gridCol w="2919109">
                  <a:extLst>
                    <a:ext uri="{9D8B030D-6E8A-4147-A177-3AD203B41FA5}">
                      <a16:colId xmlns:a16="http://schemas.microsoft.com/office/drawing/2014/main" val="4050881760"/>
                    </a:ext>
                  </a:extLst>
                </a:gridCol>
                <a:gridCol w="2919109">
                  <a:extLst>
                    <a:ext uri="{9D8B030D-6E8A-4147-A177-3AD203B41FA5}">
                      <a16:colId xmlns:a16="http://schemas.microsoft.com/office/drawing/2014/main" val="1682957475"/>
                    </a:ext>
                  </a:extLst>
                </a:gridCol>
              </a:tblGrid>
              <a:tr h="97745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scaler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278457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AUC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985257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108540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723109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2420975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487BA7-D691-B163-BF66-90452437D5A6}"/>
              </a:ext>
            </a:extLst>
          </p:cNvPr>
          <p:cNvCxnSpPr>
            <a:stCxn id="12290" idx="3"/>
            <a:endCxn id="12292" idx="1"/>
          </p:cNvCxnSpPr>
          <p:nvPr/>
        </p:nvCxnSpPr>
        <p:spPr>
          <a:xfrm flipV="1">
            <a:off x="7056783" y="8102848"/>
            <a:ext cx="741668" cy="131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776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8240351" y="6186930"/>
            <a:ext cx="16146824" cy="1230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240351" y="4838924"/>
            <a:ext cx="16146824" cy="12309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240351" y="3477928"/>
            <a:ext cx="16146824" cy="1230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50105" y="867921"/>
            <a:ext cx="10086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Content of presentation</a:t>
            </a:r>
          </a:p>
        </p:txBody>
      </p:sp>
      <p:sp>
        <p:nvSpPr>
          <p:cNvPr id="4" name="Round Same Side Corner Rectangle 3"/>
          <p:cNvSpPr/>
          <p:nvPr/>
        </p:nvSpPr>
        <p:spPr>
          <a:xfrm rot="16200000">
            <a:off x="6418385" y="3477928"/>
            <a:ext cx="1230923" cy="1230923"/>
          </a:xfrm>
          <a:prstGeom prst="round2SameRect">
            <a:avLst>
              <a:gd name="adj1" fmla="val 18274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02</a:t>
            </a:r>
          </a:p>
        </p:txBody>
      </p:sp>
      <p:sp>
        <p:nvSpPr>
          <p:cNvPr id="5" name="Rectangle 4"/>
          <p:cNvSpPr/>
          <p:nvPr/>
        </p:nvSpPr>
        <p:spPr>
          <a:xfrm>
            <a:off x="7677644" y="3477928"/>
            <a:ext cx="5007842" cy="1230923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Preprocess</a:t>
            </a:r>
          </a:p>
          <a:p>
            <a:r>
              <a:rPr lang="en-US" sz="2400" dirty="0">
                <a:solidFill>
                  <a:schemeClr val="tx1"/>
                </a:solidFill>
              </a:rPr>
              <a:t>Labeling &amp; Dimension reduction 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5574323" y="4838925"/>
            <a:ext cx="1230923" cy="1230923"/>
          </a:xfrm>
          <a:prstGeom prst="round2SameRect">
            <a:avLst>
              <a:gd name="adj1" fmla="val 18274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03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3582" y="4838925"/>
            <a:ext cx="3443479" cy="1230923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KNN and MLP</a:t>
            </a:r>
          </a:p>
        </p:txBody>
      </p:sp>
      <p:sp>
        <p:nvSpPr>
          <p:cNvPr id="9" name="Round Same Side Corner Rectangle 8"/>
          <p:cNvSpPr/>
          <p:nvPr/>
        </p:nvSpPr>
        <p:spPr>
          <a:xfrm rot="16200000">
            <a:off x="5329669" y="6196988"/>
            <a:ext cx="1230923" cy="1230923"/>
          </a:xfrm>
          <a:prstGeom prst="round2SameRect">
            <a:avLst>
              <a:gd name="adj1" fmla="val 18274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04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59826" y="6177110"/>
            <a:ext cx="1928192" cy="1230923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</a:rPr>
              <a:t>CNN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240351" y="8887212"/>
            <a:ext cx="16146824" cy="12309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15" name="Round Same Side Corner Rectangle 14"/>
          <p:cNvSpPr/>
          <p:nvPr/>
        </p:nvSpPr>
        <p:spPr>
          <a:xfrm rot="16200000">
            <a:off x="6418385" y="8897270"/>
            <a:ext cx="1230923" cy="1230923"/>
          </a:xfrm>
          <a:prstGeom prst="round2SameRect">
            <a:avLst>
              <a:gd name="adj1" fmla="val 18274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06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77643" y="8877392"/>
            <a:ext cx="7867157" cy="1328678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>
                <a:solidFill>
                  <a:schemeClr val="tx1"/>
                </a:solidFill>
              </a:rPr>
              <a:t>Adding </a:t>
            </a:r>
            <a:r>
              <a:rPr lang="en-US" sz="2600" dirty="0" err="1">
                <a:solidFill>
                  <a:schemeClr val="tx1"/>
                </a:solidFill>
              </a:rPr>
              <a:t>scaler,ReduceLROnPlateau</a:t>
            </a:r>
            <a:r>
              <a:rPr lang="en-US" sz="2600" dirty="0">
                <a:solidFill>
                  <a:schemeClr val="tx1"/>
                </a:solidFill>
              </a:rPr>
              <a:t> and </a:t>
            </a:r>
            <a:r>
              <a:rPr lang="en-US" sz="2600" dirty="0" err="1">
                <a:solidFill>
                  <a:schemeClr val="tx1"/>
                </a:solidFill>
              </a:rPr>
              <a:t>regularizer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606AD4-5003-50B0-B0A2-ED2F489B59E1}"/>
              </a:ext>
            </a:extLst>
          </p:cNvPr>
          <p:cNvSpPr/>
          <p:nvPr/>
        </p:nvSpPr>
        <p:spPr>
          <a:xfrm>
            <a:off x="9481929" y="10232774"/>
            <a:ext cx="14905245" cy="123092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18" name="Round Same Side Corner Rectangle 14">
            <a:extLst>
              <a:ext uri="{FF2B5EF4-FFF2-40B4-BE49-F238E27FC236}">
                <a16:creationId xmlns:a16="http://schemas.microsoft.com/office/drawing/2014/main" id="{C385CA53-5452-79B4-6D07-25DA484B4062}"/>
              </a:ext>
            </a:extLst>
          </p:cNvPr>
          <p:cNvSpPr/>
          <p:nvPr/>
        </p:nvSpPr>
        <p:spPr>
          <a:xfrm rot="16200000">
            <a:off x="7062182" y="10271831"/>
            <a:ext cx="1230923" cy="1230923"/>
          </a:xfrm>
          <a:prstGeom prst="round2SameRect">
            <a:avLst>
              <a:gd name="adj1" fmla="val 18274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07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AD3AC1-492C-149F-19A6-43270EEFDFA6}"/>
              </a:ext>
            </a:extLst>
          </p:cNvPr>
          <p:cNvSpPr/>
          <p:nvPr/>
        </p:nvSpPr>
        <p:spPr>
          <a:xfrm>
            <a:off x="8240351" y="10222954"/>
            <a:ext cx="2434276" cy="1328678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Transformer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30158D-2866-63E7-1139-D3E6FB441D98}"/>
              </a:ext>
            </a:extLst>
          </p:cNvPr>
          <p:cNvSpPr/>
          <p:nvPr/>
        </p:nvSpPr>
        <p:spPr>
          <a:xfrm>
            <a:off x="11012557" y="11606635"/>
            <a:ext cx="13374617" cy="1230923"/>
          </a:xfrm>
          <a:prstGeom prst="rect">
            <a:avLst/>
          </a:prstGeom>
          <a:solidFill>
            <a:srgbClr val="FFB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21" name="Round Same Side Corner Rectangle 14">
            <a:extLst>
              <a:ext uri="{FF2B5EF4-FFF2-40B4-BE49-F238E27FC236}">
                <a16:creationId xmlns:a16="http://schemas.microsoft.com/office/drawing/2014/main" id="{D4535121-EF1A-9434-437E-35C44233A93D}"/>
              </a:ext>
            </a:extLst>
          </p:cNvPr>
          <p:cNvSpPr/>
          <p:nvPr/>
        </p:nvSpPr>
        <p:spPr>
          <a:xfrm rot="16200000">
            <a:off x="8251006" y="11567815"/>
            <a:ext cx="1230923" cy="1230923"/>
          </a:xfrm>
          <a:prstGeom prst="round2SameRect">
            <a:avLst>
              <a:gd name="adj1" fmla="val 18274"/>
              <a:gd name="adj2" fmla="val 0"/>
            </a:avLst>
          </a:prstGeom>
          <a:solidFill>
            <a:srgbClr val="FFB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08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F6576A-AF9B-94FE-C48E-37E19FDC0703}"/>
              </a:ext>
            </a:extLst>
          </p:cNvPr>
          <p:cNvSpPr/>
          <p:nvPr/>
        </p:nvSpPr>
        <p:spPr>
          <a:xfrm>
            <a:off x="9481929" y="11596815"/>
            <a:ext cx="2711658" cy="1328678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Conclusion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9A27E1-51CE-B141-DA60-C5BA2A73EFEE}"/>
              </a:ext>
            </a:extLst>
          </p:cNvPr>
          <p:cNvSpPr/>
          <p:nvPr/>
        </p:nvSpPr>
        <p:spPr>
          <a:xfrm>
            <a:off x="9899374" y="2139742"/>
            <a:ext cx="14487800" cy="1230923"/>
          </a:xfrm>
          <a:prstGeom prst="rect">
            <a:avLst/>
          </a:prstGeom>
          <a:solidFill>
            <a:srgbClr val="FF3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24" name="Round Same Side Corner Rectangle 3">
            <a:extLst>
              <a:ext uri="{FF2B5EF4-FFF2-40B4-BE49-F238E27FC236}">
                <a16:creationId xmlns:a16="http://schemas.microsoft.com/office/drawing/2014/main" id="{134578FE-F0FD-119B-4D04-2973A08D3B97}"/>
              </a:ext>
            </a:extLst>
          </p:cNvPr>
          <p:cNvSpPr/>
          <p:nvPr/>
        </p:nvSpPr>
        <p:spPr>
          <a:xfrm rot="16200000">
            <a:off x="7607299" y="2139742"/>
            <a:ext cx="1230923" cy="1230923"/>
          </a:xfrm>
          <a:prstGeom prst="round2SameRect">
            <a:avLst>
              <a:gd name="adj1" fmla="val 18274"/>
              <a:gd name="adj2" fmla="val 0"/>
            </a:avLst>
          </a:prstGeom>
          <a:solidFill>
            <a:srgbClr val="FF3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01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A3D6B5-B249-EE6B-9AA6-C4C6D60DCF72}"/>
              </a:ext>
            </a:extLst>
          </p:cNvPr>
          <p:cNvSpPr/>
          <p:nvPr/>
        </p:nvSpPr>
        <p:spPr>
          <a:xfrm>
            <a:off x="8865703" y="2139742"/>
            <a:ext cx="4194313" cy="1230923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Dataset information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574109-357D-4759-28DE-CC02FB920350}"/>
              </a:ext>
            </a:extLst>
          </p:cNvPr>
          <p:cNvSpPr/>
          <p:nvPr/>
        </p:nvSpPr>
        <p:spPr>
          <a:xfrm>
            <a:off x="8240350" y="7550971"/>
            <a:ext cx="16146824" cy="1230923"/>
          </a:xfrm>
          <a:prstGeom prst="rect">
            <a:avLst/>
          </a:prstGeom>
          <a:solidFill>
            <a:srgbClr val="F07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27" name="Round Same Side Corner Rectangle 14">
            <a:extLst>
              <a:ext uri="{FF2B5EF4-FFF2-40B4-BE49-F238E27FC236}">
                <a16:creationId xmlns:a16="http://schemas.microsoft.com/office/drawing/2014/main" id="{FF35482F-9C54-CCEF-0B5F-30B2F565A855}"/>
              </a:ext>
            </a:extLst>
          </p:cNvPr>
          <p:cNvSpPr/>
          <p:nvPr/>
        </p:nvSpPr>
        <p:spPr>
          <a:xfrm rot="16200000">
            <a:off x="6080454" y="7561029"/>
            <a:ext cx="1230923" cy="1230923"/>
          </a:xfrm>
          <a:prstGeom prst="round2SameRect">
            <a:avLst>
              <a:gd name="adj1" fmla="val 18274"/>
              <a:gd name="adj2" fmla="val 0"/>
            </a:avLst>
          </a:prstGeom>
          <a:solidFill>
            <a:srgbClr val="F07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05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BD9BAB-01C4-6448-5485-281D3BDB9E79}"/>
              </a:ext>
            </a:extLst>
          </p:cNvPr>
          <p:cNvSpPr/>
          <p:nvPr/>
        </p:nvSpPr>
        <p:spPr>
          <a:xfrm>
            <a:off x="7319838" y="7541151"/>
            <a:ext cx="5978719" cy="1328678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Hybrid Network (LSTM+CNN)</a:t>
            </a:r>
          </a:p>
        </p:txBody>
      </p:sp>
    </p:spTree>
    <p:extLst>
      <p:ext uri="{BB962C8B-B14F-4D97-AF65-F5344CB8AC3E}">
        <p14:creationId xmlns:p14="http://schemas.microsoft.com/office/powerpoint/2010/main" val="3049754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1" grpId="0" animBg="1"/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630CEF1-D290-E998-5AC8-793E7AB0B3BA}"/>
              </a:ext>
            </a:extLst>
          </p:cNvPr>
          <p:cNvGrpSpPr/>
          <p:nvPr/>
        </p:nvGrpSpPr>
        <p:grpSpPr>
          <a:xfrm>
            <a:off x="1033670" y="1786744"/>
            <a:ext cx="1369324" cy="2301863"/>
            <a:chOff x="11449931" y="7055466"/>
            <a:chExt cx="1369324" cy="230186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E717960-9A4B-2B44-3EA7-A8DF86573F46}"/>
                </a:ext>
              </a:extLst>
            </p:cNvPr>
            <p:cNvSpPr/>
            <p:nvPr/>
          </p:nvSpPr>
          <p:spPr>
            <a:xfrm rot="2901698">
              <a:off x="11774620" y="77255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6F8E84C-A275-5EC6-5440-93277DE4B69A}"/>
                </a:ext>
              </a:extLst>
            </p:cNvPr>
            <p:cNvSpPr/>
            <p:nvPr/>
          </p:nvSpPr>
          <p:spPr>
            <a:xfrm rot="2901698">
              <a:off x="10983662" y="79539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9D9ED4-CBEB-8CDB-B238-1875B58267EE}"/>
                </a:ext>
              </a:extLst>
            </p:cNvPr>
            <p:cNvSpPr/>
            <p:nvPr/>
          </p:nvSpPr>
          <p:spPr>
            <a:xfrm rot="2901698">
              <a:off x="10910257" y="82220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F514CE1-3C49-4A21-B8C4-5DC283AFFB1E}"/>
              </a:ext>
            </a:extLst>
          </p:cNvPr>
          <p:cNvSpPr/>
          <p:nvPr/>
        </p:nvSpPr>
        <p:spPr>
          <a:xfrm>
            <a:off x="6612695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Cataract Surgery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CEA45A-7618-42CB-9FC0-A7F4F5501015}"/>
              </a:ext>
            </a:extLst>
          </p:cNvPr>
          <p:cNvSpPr/>
          <p:nvPr/>
        </p:nvSpPr>
        <p:spPr>
          <a:xfrm>
            <a:off x="18824767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Vitrectomy Surgery</a:t>
            </a:r>
          </a:p>
        </p:txBody>
      </p:sp>
      <p:sp>
        <p:nvSpPr>
          <p:cNvPr id="12" name="Google Shape;204;p22"/>
          <p:cNvSpPr txBox="1">
            <a:spLocks/>
          </p:cNvSpPr>
          <p:nvPr/>
        </p:nvSpPr>
        <p:spPr>
          <a:xfrm>
            <a:off x="1033670" y="2452815"/>
            <a:ext cx="15025094" cy="1293000"/>
          </a:xfrm>
          <a:prstGeom prst="rect">
            <a:avLst/>
          </a:prstGeom>
        </p:spPr>
        <p:txBody>
          <a:bodyPr spcFirstLastPara="1" wrap="square" lIns="114281" tIns="114281" rIns="114281" bIns="114281" anchor="t" anchorCtr="0">
            <a:noAutofit/>
          </a:bodyPr>
          <a:lstStyle>
            <a:lvl1pPr algn="l" defTabSz="1460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2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Adding scaler, </a:t>
            </a:r>
            <a:r>
              <a:rPr 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ReduceLROnPlateau</a:t>
            </a: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, and </a:t>
            </a:r>
            <a:r>
              <a:rPr 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regularizer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Advent Pro" panose="02000506040000020004" pitchFamily="2" charset="0"/>
              <a:ea typeface="+mn-ea"/>
              <a:cs typeface="+mn-cs"/>
              <a:sym typeface="Raleway"/>
            </a:endParaRPr>
          </a:p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Scaler in MLP (on main data)</a:t>
            </a:r>
          </a:p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endParaRPr lang="en-GB" sz="6000" b="1" dirty="0">
              <a:solidFill>
                <a:schemeClr val="tx1">
                  <a:lumMod val="75000"/>
                  <a:lumOff val="25000"/>
                </a:schemeClr>
              </a:solidFill>
              <a:latin typeface="Advent Pro" panose="02000506040000020004" pitchFamily="2" charset="0"/>
              <a:ea typeface="+mn-ea"/>
              <a:cs typeface="+mn-cs"/>
              <a:sym typeface="Raleway"/>
            </a:endParaRPr>
          </a:p>
        </p:txBody>
      </p:sp>
      <p:sp>
        <p:nvSpPr>
          <p:cNvPr id="13" name="Google Shape;205;p22"/>
          <p:cNvSpPr txBox="1">
            <a:spLocks/>
          </p:cNvSpPr>
          <p:nvPr/>
        </p:nvSpPr>
        <p:spPr>
          <a:xfrm>
            <a:off x="1033669" y="4249059"/>
            <a:ext cx="22700973" cy="7020905"/>
          </a:xfrm>
          <a:prstGeom prst="rect">
            <a:avLst/>
          </a:prstGeom>
        </p:spPr>
        <p:txBody>
          <a:bodyPr spcFirstLastPara="1" wrap="square" lIns="114281" tIns="114281" rIns="114281" bIns="114281" numCol="2" anchor="t" anchorCtr="0">
            <a:noAutofit/>
          </a:bodyPr>
          <a:lstStyle>
            <a:lvl1pPr marL="365189" indent="-365189" algn="l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Char char="•"/>
              <a:defRPr sz="44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endParaRPr lang="en-US" sz="4000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BCFCF6D-A697-1BEF-54B3-07160A850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617515"/>
              </p:ext>
            </p:extLst>
          </p:nvPr>
        </p:nvGraphicFramePr>
        <p:xfrm>
          <a:off x="15097930" y="5241413"/>
          <a:ext cx="8757327" cy="4887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109">
                  <a:extLst>
                    <a:ext uri="{9D8B030D-6E8A-4147-A177-3AD203B41FA5}">
                      <a16:colId xmlns:a16="http://schemas.microsoft.com/office/drawing/2014/main" val="2890930835"/>
                    </a:ext>
                  </a:extLst>
                </a:gridCol>
                <a:gridCol w="2919109">
                  <a:extLst>
                    <a:ext uri="{9D8B030D-6E8A-4147-A177-3AD203B41FA5}">
                      <a16:colId xmlns:a16="http://schemas.microsoft.com/office/drawing/2014/main" val="4050881760"/>
                    </a:ext>
                  </a:extLst>
                </a:gridCol>
                <a:gridCol w="2919109">
                  <a:extLst>
                    <a:ext uri="{9D8B030D-6E8A-4147-A177-3AD203B41FA5}">
                      <a16:colId xmlns:a16="http://schemas.microsoft.com/office/drawing/2014/main" val="1682957475"/>
                    </a:ext>
                  </a:extLst>
                </a:gridCol>
              </a:tblGrid>
              <a:tr h="97745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scaler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278457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AUC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985257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108540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723109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2420975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487BA7-D691-B163-BF66-90452437D5A6}"/>
              </a:ext>
            </a:extLst>
          </p:cNvPr>
          <p:cNvCxnSpPr>
            <a:cxnSpLocks/>
            <a:stCxn id="14340" idx="3"/>
            <a:endCxn id="14338" idx="1"/>
          </p:cNvCxnSpPr>
          <p:nvPr/>
        </p:nvCxnSpPr>
        <p:spPr>
          <a:xfrm>
            <a:off x="7115070" y="8115993"/>
            <a:ext cx="68338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07B1AD2-76E8-7FF5-5074-5C973546B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451" y="5174110"/>
            <a:ext cx="6765802" cy="588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39BB2DE3-B147-A4FC-A20C-E3D03B318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68" y="5174110"/>
            <a:ext cx="6765802" cy="588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46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630CEF1-D290-E998-5AC8-793E7AB0B3BA}"/>
              </a:ext>
            </a:extLst>
          </p:cNvPr>
          <p:cNvGrpSpPr/>
          <p:nvPr/>
        </p:nvGrpSpPr>
        <p:grpSpPr>
          <a:xfrm>
            <a:off x="1033670" y="1786744"/>
            <a:ext cx="1369324" cy="2301863"/>
            <a:chOff x="11449931" y="7055466"/>
            <a:chExt cx="1369324" cy="230186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E717960-9A4B-2B44-3EA7-A8DF86573F46}"/>
                </a:ext>
              </a:extLst>
            </p:cNvPr>
            <p:cNvSpPr/>
            <p:nvPr/>
          </p:nvSpPr>
          <p:spPr>
            <a:xfrm rot="2901698">
              <a:off x="11774620" y="77255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6F8E84C-A275-5EC6-5440-93277DE4B69A}"/>
                </a:ext>
              </a:extLst>
            </p:cNvPr>
            <p:cNvSpPr/>
            <p:nvPr/>
          </p:nvSpPr>
          <p:spPr>
            <a:xfrm rot="2901698">
              <a:off x="10983662" y="79539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9D9ED4-CBEB-8CDB-B238-1875B58267EE}"/>
                </a:ext>
              </a:extLst>
            </p:cNvPr>
            <p:cNvSpPr/>
            <p:nvPr/>
          </p:nvSpPr>
          <p:spPr>
            <a:xfrm rot="2901698">
              <a:off x="10910257" y="82220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F514CE1-3C49-4A21-B8C4-5DC283AFFB1E}"/>
              </a:ext>
            </a:extLst>
          </p:cNvPr>
          <p:cNvSpPr/>
          <p:nvPr/>
        </p:nvSpPr>
        <p:spPr>
          <a:xfrm>
            <a:off x="6612695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Cataract Surgery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CEA45A-7618-42CB-9FC0-A7F4F5501015}"/>
              </a:ext>
            </a:extLst>
          </p:cNvPr>
          <p:cNvSpPr/>
          <p:nvPr/>
        </p:nvSpPr>
        <p:spPr>
          <a:xfrm>
            <a:off x="18824767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Vitrectomy Surgery</a:t>
            </a:r>
          </a:p>
        </p:txBody>
      </p:sp>
      <p:sp>
        <p:nvSpPr>
          <p:cNvPr id="12" name="Google Shape;204;p22"/>
          <p:cNvSpPr txBox="1">
            <a:spLocks/>
          </p:cNvSpPr>
          <p:nvPr/>
        </p:nvSpPr>
        <p:spPr>
          <a:xfrm>
            <a:off x="1033670" y="2452815"/>
            <a:ext cx="15025094" cy="1293000"/>
          </a:xfrm>
          <a:prstGeom prst="rect">
            <a:avLst/>
          </a:prstGeom>
        </p:spPr>
        <p:txBody>
          <a:bodyPr spcFirstLastPara="1" wrap="square" lIns="114281" tIns="114281" rIns="114281" bIns="114281" anchor="t" anchorCtr="0">
            <a:noAutofit/>
          </a:bodyPr>
          <a:lstStyle>
            <a:lvl1pPr algn="l" defTabSz="1460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2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Adding scaler, </a:t>
            </a:r>
            <a:r>
              <a:rPr 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ReduceLROnPlateau</a:t>
            </a: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, and </a:t>
            </a:r>
            <a:r>
              <a:rPr 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regularizer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Advent Pro" panose="02000506040000020004" pitchFamily="2" charset="0"/>
              <a:ea typeface="+mn-ea"/>
              <a:cs typeface="+mn-cs"/>
              <a:sym typeface="Raleway"/>
            </a:endParaRPr>
          </a:p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Scaler in CNN</a:t>
            </a:r>
          </a:p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endParaRPr lang="en-GB" sz="6000" b="1" dirty="0">
              <a:solidFill>
                <a:schemeClr val="tx1">
                  <a:lumMod val="75000"/>
                  <a:lumOff val="25000"/>
                </a:schemeClr>
              </a:solidFill>
              <a:latin typeface="Advent Pro" panose="02000506040000020004" pitchFamily="2" charset="0"/>
              <a:ea typeface="+mn-ea"/>
              <a:cs typeface="+mn-cs"/>
              <a:sym typeface="Raleway"/>
            </a:endParaRPr>
          </a:p>
        </p:txBody>
      </p:sp>
      <p:sp>
        <p:nvSpPr>
          <p:cNvPr id="13" name="Google Shape;205;p22"/>
          <p:cNvSpPr txBox="1">
            <a:spLocks/>
          </p:cNvSpPr>
          <p:nvPr/>
        </p:nvSpPr>
        <p:spPr>
          <a:xfrm>
            <a:off x="1033669" y="4249059"/>
            <a:ext cx="22700973" cy="7020905"/>
          </a:xfrm>
          <a:prstGeom prst="rect">
            <a:avLst/>
          </a:prstGeom>
        </p:spPr>
        <p:txBody>
          <a:bodyPr spcFirstLastPara="1" wrap="square" lIns="114281" tIns="114281" rIns="114281" bIns="114281" numCol="2" anchor="t" anchorCtr="0">
            <a:noAutofit/>
          </a:bodyPr>
          <a:lstStyle>
            <a:lvl1pPr marL="365189" indent="-365189" algn="l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Char char="•"/>
              <a:defRPr sz="44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endParaRPr lang="en-US" sz="4000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BCFCF6D-A697-1BEF-54B3-07160A850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988495"/>
              </p:ext>
            </p:extLst>
          </p:nvPr>
        </p:nvGraphicFramePr>
        <p:xfrm>
          <a:off x="15097930" y="5241413"/>
          <a:ext cx="8757327" cy="4887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109">
                  <a:extLst>
                    <a:ext uri="{9D8B030D-6E8A-4147-A177-3AD203B41FA5}">
                      <a16:colId xmlns:a16="http://schemas.microsoft.com/office/drawing/2014/main" val="2890930835"/>
                    </a:ext>
                  </a:extLst>
                </a:gridCol>
                <a:gridCol w="2919109">
                  <a:extLst>
                    <a:ext uri="{9D8B030D-6E8A-4147-A177-3AD203B41FA5}">
                      <a16:colId xmlns:a16="http://schemas.microsoft.com/office/drawing/2014/main" val="4050881760"/>
                    </a:ext>
                  </a:extLst>
                </a:gridCol>
                <a:gridCol w="2919109">
                  <a:extLst>
                    <a:ext uri="{9D8B030D-6E8A-4147-A177-3AD203B41FA5}">
                      <a16:colId xmlns:a16="http://schemas.microsoft.com/office/drawing/2014/main" val="1682957475"/>
                    </a:ext>
                  </a:extLst>
                </a:gridCol>
              </a:tblGrid>
              <a:tr h="97745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scaler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278457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AUC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985257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108540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723109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2420975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487BA7-D691-B163-BF66-90452437D5A6}"/>
              </a:ext>
            </a:extLst>
          </p:cNvPr>
          <p:cNvCxnSpPr>
            <a:cxnSpLocks/>
            <a:stCxn id="14340" idx="3"/>
          </p:cNvCxnSpPr>
          <p:nvPr/>
        </p:nvCxnSpPr>
        <p:spPr>
          <a:xfrm>
            <a:off x="7115070" y="8115993"/>
            <a:ext cx="68338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0" name="Picture 4">
            <a:extLst>
              <a:ext uri="{FF2B5EF4-FFF2-40B4-BE49-F238E27FC236}">
                <a16:creationId xmlns:a16="http://schemas.microsoft.com/office/drawing/2014/main" id="{39BB2DE3-B147-A4FC-A20C-E3D03B318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68" y="5174110"/>
            <a:ext cx="6765802" cy="588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B5BC38F2-7350-0BCF-DB5B-65D5D8284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451" y="5174110"/>
            <a:ext cx="6765802" cy="588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894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630CEF1-D290-E998-5AC8-793E7AB0B3BA}"/>
              </a:ext>
            </a:extLst>
          </p:cNvPr>
          <p:cNvGrpSpPr/>
          <p:nvPr/>
        </p:nvGrpSpPr>
        <p:grpSpPr>
          <a:xfrm>
            <a:off x="1033670" y="1786744"/>
            <a:ext cx="1369324" cy="2301863"/>
            <a:chOff x="11449931" y="7055466"/>
            <a:chExt cx="1369324" cy="230186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E717960-9A4B-2B44-3EA7-A8DF86573F46}"/>
                </a:ext>
              </a:extLst>
            </p:cNvPr>
            <p:cNvSpPr/>
            <p:nvPr/>
          </p:nvSpPr>
          <p:spPr>
            <a:xfrm rot="2901698">
              <a:off x="11774620" y="77255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6F8E84C-A275-5EC6-5440-93277DE4B69A}"/>
                </a:ext>
              </a:extLst>
            </p:cNvPr>
            <p:cNvSpPr/>
            <p:nvPr/>
          </p:nvSpPr>
          <p:spPr>
            <a:xfrm rot="2901698">
              <a:off x="10983662" y="79539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9D9ED4-CBEB-8CDB-B238-1875B58267EE}"/>
                </a:ext>
              </a:extLst>
            </p:cNvPr>
            <p:cNvSpPr/>
            <p:nvPr/>
          </p:nvSpPr>
          <p:spPr>
            <a:xfrm rot="2901698">
              <a:off x="10910257" y="82220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F514CE1-3C49-4A21-B8C4-5DC283AFFB1E}"/>
              </a:ext>
            </a:extLst>
          </p:cNvPr>
          <p:cNvSpPr/>
          <p:nvPr/>
        </p:nvSpPr>
        <p:spPr>
          <a:xfrm>
            <a:off x="6612695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Cataract Surgery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CEA45A-7618-42CB-9FC0-A7F4F5501015}"/>
              </a:ext>
            </a:extLst>
          </p:cNvPr>
          <p:cNvSpPr/>
          <p:nvPr/>
        </p:nvSpPr>
        <p:spPr>
          <a:xfrm>
            <a:off x="18824767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Vitrectomy Surgery</a:t>
            </a:r>
          </a:p>
        </p:txBody>
      </p:sp>
      <p:sp>
        <p:nvSpPr>
          <p:cNvPr id="12" name="Google Shape;204;p22"/>
          <p:cNvSpPr txBox="1">
            <a:spLocks/>
          </p:cNvSpPr>
          <p:nvPr/>
        </p:nvSpPr>
        <p:spPr>
          <a:xfrm>
            <a:off x="1033670" y="2452815"/>
            <a:ext cx="15025094" cy="1293000"/>
          </a:xfrm>
          <a:prstGeom prst="rect">
            <a:avLst/>
          </a:prstGeom>
        </p:spPr>
        <p:txBody>
          <a:bodyPr spcFirstLastPara="1" wrap="square" lIns="114281" tIns="114281" rIns="114281" bIns="114281" anchor="t" anchorCtr="0">
            <a:noAutofit/>
          </a:bodyPr>
          <a:lstStyle>
            <a:lvl1pPr algn="l" defTabSz="1460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2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Adding scaler, </a:t>
            </a:r>
            <a:r>
              <a:rPr 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ReduceLROnPlateau</a:t>
            </a: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, and </a:t>
            </a:r>
            <a:r>
              <a:rPr 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regularizer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Advent Pro" panose="02000506040000020004" pitchFamily="2" charset="0"/>
              <a:ea typeface="+mn-ea"/>
              <a:cs typeface="+mn-cs"/>
              <a:sym typeface="Raleway"/>
            </a:endParaRPr>
          </a:p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Scaler in Hybrid network</a:t>
            </a:r>
          </a:p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endParaRPr lang="en-GB" sz="6000" b="1" dirty="0">
              <a:solidFill>
                <a:schemeClr val="tx1">
                  <a:lumMod val="75000"/>
                  <a:lumOff val="25000"/>
                </a:schemeClr>
              </a:solidFill>
              <a:latin typeface="Advent Pro" panose="02000506040000020004" pitchFamily="2" charset="0"/>
              <a:ea typeface="+mn-ea"/>
              <a:cs typeface="+mn-cs"/>
              <a:sym typeface="Raleway"/>
            </a:endParaRPr>
          </a:p>
        </p:txBody>
      </p:sp>
      <p:sp>
        <p:nvSpPr>
          <p:cNvPr id="13" name="Google Shape;205;p22"/>
          <p:cNvSpPr txBox="1">
            <a:spLocks/>
          </p:cNvSpPr>
          <p:nvPr/>
        </p:nvSpPr>
        <p:spPr>
          <a:xfrm>
            <a:off x="1033669" y="4249059"/>
            <a:ext cx="22700973" cy="7020905"/>
          </a:xfrm>
          <a:prstGeom prst="rect">
            <a:avLst/>
          </a:prstGeom>
        </p:spPr>
        <p:txBody>
          <a:bodyPr spcFirstLastPara="1" wrap="square" lIns="114281" tIns="114281" rIns="114281" bIns="114281" numCol="2" anchor="t" anchorCtr="0">
            <a:noAutofit/>
          </a:bodyPr>
          <a:lstStyle>
            <a:lvl1pPr marL="365189" indent="-365189" algn="l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Char char="•"/>
              <a:defRPr sz="44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endParaRPr lang="en-US" sz="4000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BCFCF6D-A697-1BEF-54B3-07160A850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061172"/>
              </p:ext>
            </p:extLst>
          </p:nvPr>
        </p:nvGraphicFramePr>
        <p:xfrm>
          <a:off x="15097930" y="5241413"/>
          <a:ext cx="8757327" cy="4887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109">
                  <a:extLst>
                    <a:ext uri="{9D8B030D-6E8A-4147-A177-3AD203B41FA5}">
                      <a16:colId xmlns:a16="http://schemas.microsoft.com/office/drawing/2014/main" val="2890930835"/>
                    </a:ext>
                  </a:extLst>
                </a:gridCol>
                <a:gridCol w="2919109">
                  <a:extLst>
                    <a:ext uri="{9D8B030D-6E8A-4147-A177-3AD203B41FA5}">
                      <a16:colId xmlns:a16="http://schemas.microsoft.com/office/drawing/2014/main" val="4050881760"/>
                    </a:ext>
                  </a:extLst>
                </a:gridCol>
                <a:gridCol w="2919109">
                  <a:extLst>
                    <a:ext uri="{9D8B030D-6E8A-4147-A177-3AD203B41FA5}">
                      <a16:colId xmlns:a16="http://schemas.microsoft.com/office/drawing/2014/main" val="1682957475"/>
                    </a:ext>
                  </a:extLst>
                </a:gridCol>
              </a:tblGrid>
              <a:tr h="97745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scaler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278457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AUC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985257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108540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723109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2420975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487BA7-D691-B163-BF66-90452437D5A6}"/>
              </a:ext>
            </a:extLst>
          </p:cNvPr>
          <p:cNvCxnSpPr>
            <a:cxnSpLocks/>
            <a:stCxn id="14340" idx="3"/>
          </p:cNvCxnSpPr>
          <p:nvPr/>
        </p:nvCxnSpPr>
        <p:spPr>
          <a:xfrm>
            <a:off x="7115070" y="8115993"/>
            <a:ext cx="68338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0" name="Picture 4">
            <a:extLst>
              <a:ext uri="{FF2B5EF4-FFF2-40B4-BE49-F238E27FC236}">
                <a16:creationId xmlns:a16="http://schemas.microsoft.com/office/drawing/2014/main" id="{39BB2DE3-B147-A4FC-A20C-E3D03B318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68" y="5174110"/>
            <a:ext cx="6765802" cy="588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31E6B9D0-B20C-2740-FD92-ADBE0B07A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450" y="5174109"/>
            <a:ext cx="6765802" cy="588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859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630CEF1-D290-E998-5AC8-793E7AB0B3BA}"/>
              </a:ext>
            </a:extLst>
          </p:cNvPr>
          <p:cNvGrpSpPr/>
          <p:nvPr/>
        </p:nvGrpSpPr>
        <p:grpSpPr>
          <a:xfrm>
            <a:off x="1033670" y="1786744"/>
            <a:ext cx="1369324" cy="2301863"/>
            <a:chOff x="11449931" y="7055466"/>
            <a:chExt cx="1369324" cy="230186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E717960-9A4B-2B44-3EA7-A8DF86573F46}"/>
                </a:ext>
              </a:extLst>
            </p:cNvPr>
            <p:cNvSpPr/>
            <p:nvPr/>
          </p:nvSpPr>
          <p:spPr>
            <a:xfrm rot="2901698">
              <a:off x="11774620" y="77255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6F8E84C-A275-5EC6-5440-93277DE4B69A}"/>
                </a:ext>
              </a:extLst>
            </p:cNvPr>
            <p:cNvSpPr/>
            <p:nvPr/>
          </p:nvSpPr>
          <p:spPr>
            <a:xfrm rot="2901698">
              <a:off x="10983662" y="79539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9D9ED4-CBEB-8CDB-B238-1875B58267EE}"/>
                </a:ext>
              </a:extLst>
            </p:cNvPr>
            <p:cNvSpPr/>
            <p:nvPr/>
          </p:nvSpPr>
          <p:spPr>
            <a:xfrm rot="2901698">
              <a:off x="10910257" y="82220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D4B97F0-9308-4918-A8BB-410E3BB596A7}"/>
              </a:ext>
            </a:extLst>
          </p:cNvPr>
          <p:cNvSpPr/>
          <p:nvPr/>
        </p:nvSpPr>
        <p:spPr>
          <a:xfrm>
            <a:off x="6612693" y="6240940"/>
            <a:ext cx="471868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Training in cataract surgery is one of the key factors needed to ensure high quality cataract surgery with good visual outcomes and patient satisfaction.</a:t>
            </a:r>
            <a:endParaRPr lang="id-ID" sz="25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514CE1-3C49-4A21-B8C4-5DC283AFFB1E}"/>
              </a:ext>
            </a:extLst>
          </p:cNvPr>
          <p:cNvSpPr/>
          <p:nvPr/>
        </p:nvSpPr>
        <p:spPr>
          <a:xfrm>
            <a:off x="6612695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Cataract Surgery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CEA45A-7618-42CB-9FC0-A7F4F5501015}"/>
              </a:ext>
            </a:extLst>
          </p:cNvPr>
          <p:cNvSpPr/>
          <p:nvPr/>
        </p:nvSpPr>
        <p:spPr>
          <a:xfrm>
            <a:off x="18824767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Vitrectomy Surgery</a:t>
            </a:r>
          </a:p>
        </p:txBody>
      </p:sp>
      <p:sp>
        <p:nvSpPr>
          <p:cNvPr id="12" name="Google Shape;204;p22"/>
          <p:cNvSpPr txBox="1">
            <a:spLocks/>
          </p:cNvSpPr>
          <p:nvPr/>
        </p:nvSpPr>
        <p:spPr>
          <a:xfrm>
            <a:off x="1033670" y="2452815"/>
            <a:ext cx="15025094" cy="1293000"/>
          </a:xfrm>
          <a:prstGeom prst="rect">
            <a:avLst/>
          </a:prstGeom>
        </p:spPr>
        <p:txBody>
          <a:bodyPr spcFirstLastPara="1" wrap="square" lIns="114281" tIns="114281" rIns="114281" bIns="114281" anchor="t" anchorCtr="0">
            <a:noAutofit/>
          </a:bodyPr>
          <a:lstStyle>
            <a:lvl1pPr algn="l" defTabSz="1460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2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Adding scaler, </a:t>
            </a:r>
            <a:r>
              <a:rPr 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ReduceLROnPlateau</a:t>
            </a: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, and </a:t>
            </a:r>
            <a:r>
              <a:rPr 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regularizer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Advent Pro" panose="02000506040000020004" pitchFamily="2" charset="0"/>
              <a:ea typeface="+mn-ea"/>
              <a:cs typeface="+mn-cs"/>
              <a:sym typeface="Raleway"/>
            </a:endParaRPr>
          </a:p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ReduceLROnPlateau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Advent Pro" panose="02000506040000020004" pitchFamily="2" charset="0"/>
              <a:ea typeface="+mn-ea"/>
              <a:cs typeface="+mn-cs"/>
              <a:sym typeface="Raleway"/>
            </a:endParaRPr>
          </a:p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endParaRPr lang="en-GB" sz="6000" b="1" dirty="0">
              <a:solidFill>
                <a:schemeClr val="tx1">
                  <a:lumMod val="75000"/>
                  <a:lumOff val="25000"/>
                </a:schemeClr>
              </a:solidFill>
              <a:latin typeface="Advent Pro" panose="02000506040000020004" pitchFamily="2" charset="0"/>
              <a:ea typeface="+mn-ea"/>
              <a:cs typeface="+mn-cs"/>
              <a:sym typeface="Raleway"/>
            </a:endParaRPr>
          </a:p>
        </p:txBody>
      </p:sp>
      <p:sp>
        <p:nvSpPr>
          <p:cNvPr id="13" name="Google Shape;205;p22"/>
          <p:cNvSpPr txBox="1">
            <a:spLocks/>
          </p:cNvSpPr>
          <p:nvPr/>
        </p:nvSpPr>
        <p:spPr>
          <a:xfrm>
            <a:off x="1033669" y="4249059"/>
            <a:ext cx="22700973" cy="7020905"/>
          </a:xfrm>
          <a:prstGeom prst="rect">
            <a:avLst/>
          </a:prstGeom>
        </p:spPr>
        <p:txBody>
          <a:bodyPr spcFirstLastPara="1" wrap="square" lIns="114281" tIns="114281" rIns="114281" bIns="114281" numCol="2" anchor="t" anchorCtr="0">
            <a:noAutofit/>
          </a:bodyPr>
          <a:lstStyle>
            <a:lvl1pPr marL="365189" indent="-365189" algn="l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Char char="•"/>
              <a:defRPr sz="44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4000" dirty="0"/>
              <a:t>Dynamic Learning Rate Adjustment</a:t>
            </a:r>
          </a:p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4000" dirty="0"/>
              <a:t>Monitors Validation Metric</a:t>
            </a:r>
          </a:p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4000" dirty="0"/>
              <a:t>Reduces Learning Rate on Plateau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68BE8-5E69-56FA-1419-49EFDA180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678"/>
          <a:stretch/>
        </p:blipFill>
        <p:spPr>
          <a:xfrm>
            <a:off x="2438493" y="7742324"/>
            <a:ext cx="21296149" cy="40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01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630CEF1-D290-E998-5AC8-793E7AB0B3BA}"/>
              </a:ext>
            </a:extLst>
          </p:cNvPr>
          <p:cNvGrpSpPr/>
          <p:nvPr/>
        </p:nvGrpSpPr>
        <p:grpSpPr>
          <a:xfrm>
            <a:off x="1033670" y="1786744"/>
            <a:ext cx="1369324" cy="2301863"/>
            <a:chOff x="11449931" y="7055466"/>
            <a:chExt cx="1369324" cy="230186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E717960-9A4B-2B44-3EA7-A8DF86573F46}"/>
                </a:ext>
              </a:extLst>
            </p:cNvPr>
            <p:cNvSpPr/>
            <p:nvPr/>
          </p:nvSpPr>
          <p:spPr>
            <a:xfrm rot="2901698">
              <a:off x="11774620" y="77255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6F8E84C-A275-5EC6-5440-93277DE4B69A}"/>
                </a:ext>
              </a:extLst>
            </p:cNvPr>
            <p:cNvSpPr/>
            <p:nvPr/>
          </p:nvSpPr>
          <p:spPr>
            <a:xfrm rot="2901698">
              <a:off x="10983662" y="79539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9D9ED4-CBEB-8CDB-B238-1875B58267EE}"/>
                </a:ext>
              </a:extLst>
            </p:cNvPr>
            <p:cNvSpPr/>
            <p:nvPr/>
          </p:nvSpPr>
          <p:spPr>
            <a:xfrm rot="2901698">
              <a:off x="10910257" y="82220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F514CE1-3C49-4A21-B8C4-5DC283AFFB1E}"/>
              </a:ext>
            </a:extLst>
          </p:cNvPr>
          <p:cNvSpPr/>
          <p:nvPr/>
        </p:nvSpPr>
        <p:spPr>
          <a:xfrm>
            <a:off x="6612695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Cataract Surgery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CEA45A-7618-42CB-9FC0-A7F4F5501015}"/>
              </a:ext>
            </a:extLst>
          </p:cNvPr>
          <p:cNvSpPr/>
          <p:nvPr/>
        </p:nvSpPr>
        <p:spPr>
          <a:xfrm>
            <a:off x="18824767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Vitrectomy Surgery</a:t>
            </a:r>
          </a:p>
        </p:txBody>
      </p:sp>
      <p:sp>
        <p:nvSpPr>
          <p:cNvPr id="12" name="Google Shape;204;p22"/>
          <p:cNvSpPr txBox="1">
            <a:spLocks/>
          </p:cNvSpPr>
          <p:nvPr/>
        </p:nvSpPr>
        <p:spPr>
          <a:xfrm>
            <a:off x="1033670" y="2452815"/>
            <a:ext cx="15025094" cy="1293000"/>
          </a:xfrm>
          <a:prstGeom prst="rect">
            <a:avLst/>
          </a:prstGeom>
        </p:spPr>
        <p:txBody>
          <a:bodyPr spcFirstLastPara="1" wrap="square" lIns="114281" tIns="114281" rIns="114281" bIns="114281" anchor="t" anchorCtr="0">
            <a:noAutofit/>
          </a:bodyPr>
          <a:lstStyle>
            <a:lvl1pPr algn="l" defTabSz="1460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2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Adding scaler, </a:t>
            </a:r>
            <a:r>
              <a:rPr 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ReduceLROnPlateau</a:t>
            </a: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, and </a:t>
            </a:r>
            <a:r>
              <a:rPr 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regularizer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Advent Pro" panose="02000506040000020004" pitchFamily="2" charset="0"/>
              <a:ea typeface="+mn-ea"/>
              <a:cs typeface="+mn-cs"/>
              <a:sym typeface="Raleway"/>
            </a:endParaRPr>
          </a:p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ReduceLROnPlateau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 in MLP</a:t>
            </a:r>
          </a:p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endParaRPr lang="en-GB" sz="6000" b="1" dirty="0">
              <a:solidFill>
                <a:schemeClr val="tx1">
                  <a:lumMod val="75000"/>
                  <a:lumOff val="25000"/>
                </a:schemeClr>
              </a:solidFill>
              <a:latin typeface="Advent Pro" panose="02000506040000020004" pitchFamily="2" charset="0"/>
              <a:ea typeface="+mn-ea"/>
              <a:cs typeface="+mn-cs"/>
              <a:sym typeface="Raleway"/>
            </a:endParaRPr>
          </a:p>
        </p:txBody>
      </p:sp>
      <p:sp>
        <p:nvSpPr>
          <p:cNvPr id="13" name="Google Shape;205;p22"/>
          <p:cNvSpPr txBox="1">
            <a:spLocks/>
          </p:cNvSpPr>
          <p:nvPr/>
        </p:nvSpPr>
        <p:spPr>
          <a:xfrm>
            <a:off x="1033669" y="4249059"/>
            <a:ext cx="22700973" cy="7020905"/>
          </a:xfrm>
          <a:prstGeom prst="rect">
            <a:avLst/>
          </a:prstGeom>
        </p:spPr>
        <p:txBody>
          <a:bodyPr spcFirstLastPara="1" wrap="square" lIns="114281" tIns="114281" rIns="114281" bIns="114281" numCol="2" anchor="t" anchorCtr="0">
            <a:noAutofit/>
          </a:bodyPr>
          <a:lstStyle>
            <a:lvl1pPr marL="365189" indent="-365189" algn="l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Char char="•"/>
              <a:defRPr sz="44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endParaRPr lang="en-US" sz="4000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BCFCF6D-A697-1BEF-54B3-07160A850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229286"/>
              </p:ext>
            </p:extLst>
          </p:nvPr>
        </p:nvGraphicFramePr>
        <p:xfrm>
          <a:off x="15097930" y="5241413"/>
          <a:ext cx="8757327" cy="4887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109">
                  <a:extLst>
                    <a:ext uri="{9D8B030D-6E8A-4147-A177-3AD203B41FA5}">
                      <a16:colId xmlns:a16="http://schemas.microsoft.com/office/drawing/2014/main" val="2890930835"/>
                    </a:ext>
                  </a:extLst>
                </a:gridCol>
                <a:gridCol w="2919109">
                  <a:extLst>
                    <a:ext uri="{9D8B030D-6E8A-4147-A177-3AD203B41FA5}">
                      <a16:colId xmlns:a16="http://schemas.microsoft.com/office/drawing/2014/main" val="4050881760"/>
                    </a:ext>
                  </a:extLst>
                </a:gridCol>
                <a:gridCol w="2919109">
                  <a:extLst>
                    <a:ext uri="{9D8B030D-6E8A-4147-A177-3AD203B41FA5}">
                      <a16:colId xmlns:a16="http://schemas.microsoft.com/office/drawing/2014/main" val="1682957475"/>
                    </a:ext>
                  </a:extLst>
                </a:gridCol>
              </a:tblGrid>
              <a:tr h="97745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without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278457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AUC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0.9989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985257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0.9976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108540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0.9976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723109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0.9976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2420975"/>
                  </a:ext>
                </a:extLst>
              </a:tr>
            </a:tbl>
          </a:graphicData>
        </a:graphic>
      </p:graphicFrame>
      <p:pic>
        <p:nvPicPr>
          <p:cNvPr id="14338" name="Picture 2">
            <a:extLst>
              <a:ext uri="{FF2B5EF4-FFF2-40B4-BE49-F238E27FC236}">
                <a16:creationId xmlns:a16="http://schemas.microsoft.com/office/drawing/2014/main" id="{907B1AD2-76E8-7FF5-5074-5C973546B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21" y="5174107"/>
            <a:ext cx="6765802" cy="588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D38D1AC-4821-75D8-118F-339DE779B25C}"/>
              </a:ext>
            </a:extLst>
          </p:cNvPr>
          <p:cNvCxnSpPr>
            <a:cxnSpLocks/>
          </p:cNvCxnSpPr>
          <p:nvPr/>
        </p:nvCxnSpPr>
        <p:spPr>
          <a:xfrm>
            <a:off x="7115070" y="8115993"/>
            <a:ext cx="68338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6" name="Picture 2">
            <a:extLst>
              <a:ext uri="{FF2B5EF4-FFF2-40B4-BE49-F238E27FC236}">
                <a16:creationId xmlns:a16="http://schemas.microsoft.com/office/drawing/2014/main" id="{F9C020EA-29D5-D53E-04B8-9A258AD0E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450" y="5174106"/>
            <a:ext cx="6765801" cy="588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851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630CEF1-D290-E998-5AC8-793E7AB0B3BA}"/>
              </a:ext>
            </a:extLst>
          </p:cNvPr>
          <p:cNvGrpSpPr/>
          <p:nvPr/>
        </p:nvGrpSpPr>
        <p:grpSpPr>
          <a:xfrm>
            <a:off x="1033670" y="1786744"/>
            <a:ext cx="1369324" cy="2301863"/>
            <a:chOff x="11449931" y="7055466"/>
            <a:chExt cx="1369324" cy="230186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E717960-9A4B-2B44-3EA7-A8DF86573F46}"/>
                </a:ext>
              </a:extLst>
            </p:cNvPr>
            <p:cNvSpPr/>
            <p:nvPr/>
          </p:nvSpPr>
          <p:spPr>
            <a:xfrm rot="2901698">
              <a:off x="11774620" y="77255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6F8E84C-A275-5EC6-5440-93277DE4B69A}"/>
                </a:ext>
              </a:extLst>
            </p:cNvPr>
            <p:cNvSpPr/>
            <p:nvPr/>
          </p:nvSpPr>
          <p:spPr>
            <a:xfrm rot="2901698">
              <a:off x="10983662" y="79539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9D9ED4-CBEB-8CDB-B238-1875B58267EE}"/>
                </a:ext>
              </a:extLst>
            </p:cNvPr>
            <p:cNvSpPr/>
            <p:nvPr/>
          </p:nvSpPr>
          <p:spPr>
            <a:xfrm rot="2901698">
              <a:off x="10910257" y="82220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F514CE1-3C49-4A21-B8C4-5DC283AFFB1E}"/>
              </a:ext>
            </a:extLst>
          </p:cNvPr>
          <p:cNvSpPr/>
          <p:nvPr/>
        </p:nvSpPr>
        <p:spPr>
          <a:xfrm>
            <a:off x="6612695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Cataract Surgery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CEA45A-7618-42CB-9FC0-A7F4F5501015}"/>
              </a:ext>
            </a:extLst>
          </p:cNvPr>
          <p:cNvSpPr/>
          <p:nvPr/>
        </p:nvSpPr>
        <p:spPr>
          <a:xfrm>
            <a:off x="18824767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Vitrectomy Surgery</a:t>
            </a:r>
          </a:p>
        </p:txBody>
      </p:sp>
      <p:sp>
        <p:nvSpPr>
          <p:cNvPr id="12" name="Google Shape;204;p22"/>
          <p:cNvSpPr txBox="1">
            <a:spLocks/>
          </p:cNvSpPr>
          <p:nvPr/>
        </p:nvSpPr>
        <p:spPr>
          <a:xfrm>
            <a:off x="1033670" y="2452815"/>
            <a:ext cx="15025094" cy="1293000"/>
          </a:xfrm>
          <a:prstGeom prst="rect">
            <a:avLst/>
          </a:prstGeom>
        </p:spPr>
        <p:txBody>
          <a:bodyPr spcFirstLastPara="1" wrap="square" lIns="114281" tIns="114281" rIns="114281" bIns="114281" anchor="t" anchorCtr="0">
            <a:noAutofit/>
          </a:bodyPr>
          <a:lstStyle>
            <a:lvl1pPr algn="l" defTabSz="1460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2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Adding scaler, </a:t>
            </a:r>
            <a:r>
              <a:rPr 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ReduceLROnPlateau</a:t>
            </a: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, and </a:t>
            </a:r>
            <a:r>
              <a:rPr 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regularizer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Advent Pro" panose="02000506040000020004" pitchFamily="2" charset="0"/>
              <a:ea typeface="+mn-ea"/>
              <a:cs typeface="+mn-cs"/>
              <a:sym typeface="Raleway"/>
            </a:endParaRPr>
          </a:p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ReduceLROnPlateau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 in CNN</a:t>
            </a:r>
          </a:p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endParaRPr lang="en-GB" sz="6000" b="1" dirty="0">
              <a:solidFill>
                <a:schemeClr val="tx1">
                  <a:lumMod val="75000"/>
                  <a:lumOff val="25000"/>
                </a:schemeClr>
              </a:solidFill>
              <a:latin typeface="Advent Pro" panose="02000506040000020004" pitchFamily="2" charset="0"/>
              <a:ea typeface="+mn-ea"/>
              <a:cs typeface="+mn-cs"/>
              <a:sym typeface="Raleway"/>
            </a:endParaRPr>
          </a:p>
        </p:txBody>
      </p:sp>
      <p:sp>
        <p:nvSpPr>
          <p:cNvPr id="13" name="Google Shape;205;p22"/>
          <p:cNvSpPr txBox="1">
            <a:spLocks/>
          </p:cNvSpPr>
          <p:nvPr/>
        </p:nvSpPr>
        <p:spPr>
          <a:xfrm>
            <a:off x="1033669" y="4249059"/>
            <a:ext cx="22700973" cy="7020905"/>
          </a:xfrm>
          <a:prstGeom prst="rect">
            <a:avLst/>
          </a:prstGeom>
        </p:spPr>
        <p:txBody>
          <a:bodyPr spcFirstLastPara="1" wrap="square" lIns="114281" tIns="114281" rIns="114281" bIns="114281" numCol="2" anchor="t" anchorCtr="0">
            <a:noAutofit/>
          </a:bodyPr>
          <a:lstStyle>
            <a:lvl1pPr marL="365189" indent="-365189" algn="l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Char char="•"/>
              <a:defRPr sz="44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endParaRPr lang="en-US" sz="40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D38D1AC-4821-75D8-118F-339DE779B25C}"/>
              </a:ext>
            </a:extLst>
          </p:cNvPr>
          <p:cNvCxnSpPr>
            <a:cxnSpLocks/>
          </p:cNvCxnSpPr>
          <p:nvPr/>
        </p:nvCxnSpPr>
        <p:spPr>
          <a:xfrm>
            <a:off x="7115070" y="8115993"/>
            <a:ext cx="68338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>
            <a:extLst>
              <a:ext uri="{FF2B5EF4-FFF2-40B4-BE49-F238E27FC236}">
                <a16:creationId xmlns:a16="http://schemas.microsoft.com/office/drawing/2014/main" id="{454F9665-8F79-A6EA-DFF3-6A8843AAE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68" y="5174105"/>
            <a:ext cx="6765801" cy="588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58219A22-E60B-CF47-96A8-286B6944D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451" y="5174104"/>
            <a:ext cx="6765800" cy="588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A827E2A2-2DF1-86E3-61CF-6650A75B5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227084"/>
              </p:ext>
            </p:extLst>
          </p:nvPr>
        </p:nvGraphicFramePr>
        <p:xfrm>
          <a:off x="15097930" y="5241413"/>
          <a:ext cx="8757327" cy="4887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109">
                  <a:extLst>
                    <a:ext uri="{9D8B030D-6E8A-4147-A177-3AD203B41FA5}">
                      <a16:colId xmlns:a16="http://schemas.microsoft.com/office/drawing/2014/main" val="2890930835"/>
                    </a:ext>
                  </a:extLst>
                </a:gridCol>
                <a:gridCol w="2919109">
                  <a:extLst>
                    <a:ext uri="{9D8B030D-6E8A-4147-A177-3AD203B41FA5}">
                      <a16:colId xmlns:a16="http://schemas.microsoft.com/office/drawing/2014/main" val="4050881760"/>
                    </a:ext>
                  </a:extLst>
                </a:gridCol>
                <a:gridCol w="2919109">
                  <a:extLst>
                    <a:ext uri="{9D8B030D-6E8A-4147-A177-3AD203B41FA5}">
                      <a16:colId xmlns:a16="http://schemas.microsoft.com/office/drawing/2014/main" val="1682957475"/>
                    </a:ext>
                  </a:extLst>
                </a:gridCol>
              </a:tblGrid>
              <a:tr h="97745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without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278457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AUC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985257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108540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723109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2420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748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630CEF1-D290-E998-5AC8-793E7AB0B3BA}"/>
              </a:ext>
            </a:extLst>
          </p:cNvPr>
          <p:cNvGrpSpPr/>
          <p:nvPr/>
        </p:nvGrpSpPr>
        <p:grpSpPr>
          <a:xfrm>
            <a:off x="1033670" y="1786744"/>
            <a:ext cx="1369324" cy="2301863"/>
            <a:chOff x="11449931" y="7055466"/>
            <a:chExt cx="1369324" cy="230186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E717960-9A4B-2B44-3EA7-A8DF86573F46}"/>
                </a:ext>
              </a:extLst>
            </p:cNvPr>
            <p:cNvSpPr/>
            <p:nvPr/>
          </p:nvSpPr>
          <p:spPr>
            <a:xfrm rot="2901698">
              <a:off x="11774620" y="77255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6F8E84C-A275-5EC6-5440-93277DE4B69A}"/>
                </a:ext>
              </a:extLst>
            </p:cNvPr>
            <p:cNvSpPr/>
            <p:nvPr/>
          </p:nvSpPr>
          <p:spPr>
            <a:xfrm rot="2901698">
              <a:off x="10983662" y="79539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9D9ED4-CBEB-8CDB-B238-1875B58267EE}"/>
                </a:ext>
              </a:extLst>
            </p:cNvPr>
            <p:cNvSpPr/>
            <p:nvPr/>
          </p:nvSpPr>
          <p:spPr>
            <a:xfrm rot="2901698">
              <a:off x="10910257" y="82220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D4B97F0-9308-4918-A8BB-410E3BB596A7}"/>
              </a:ext>
            </a:extLst>
          </p:cNvPr>
          <p:cNvSpPr/>
          <p:nvPr/>
        </p:nvSpPr>
        <p:spPr>
          <a:xfrm>
            <a:off x="6612693" y="6240940"/>
            <a:ext cx="471868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Training in cataract surgery is one of the key factors needed to ensure high quality cataract surgery with good visual outcomes and patient satisfaction.</a:t>
            </a:r>
            <a:endParaRPr lang="id-ID" sz="25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514CE1-3C49-4A21-B8C4-5DC283AFFB1E}"/>
              </a:ext>
            </a:extLst>
          </p:cNvPr>
          <p:cNvSpPr/>
          <p:nvPr/>
        </p:nvSpPr>
        <p:spPr>
          <a:xfrm>
            <a:off x="6612695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Cataract Surgery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CEA45A-7618-42CB-9FC0-A7F4F5501015}"/>
              </a:ext>
            </a:extLst>
          </p:cNvPr>
          <p:cNvSpPr/>
          <p:nvPr/>
        </p:nvSpPr>
        <p:spPr>
          <a:xfrm>
            <a:off x="18824767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Vitrectomy Surgery</a:t>
            </a:r>
          </a:p>
        </p:txBody>
      </p:sp>
      <p:sp>
        <p:nvSpPr>
          <p:cNvPr id="12" name="Google Shape;204;p22"/>
          <p:cNvSpPr txBox="1">
            <a:spLocks/>
          </p:cNvSpPr>
          <p:nvPr/>
        </p:nvSpPr>
        <p:spPr>
          <a:xfrm>
            <a:off x="1033670" y="2452815"/>
            <a:ext cx="15025094" cy="1293000"/>
          </a:xfrm>
          <a:prstGeom prst="rect">
            <a:avLst/>
          </a:prstGeom>
        </p:spPr>
        <p:txBody>
          <a:bodyPr spcFirstLastPara="1" wrap="square" lIns="114281" tIns="114281" rIns="114281" bIns="114281" anchor="t" anchorCtr="0">
            <a:noAutofit/>
          </a:bodyPr>
          <a:lstStyle>
            <a:lvl1pPr algn="l" defTabSz="1460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2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Adding scaler, </a:t>
            </a:r>
            <a:r>
              <a:rPr 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ReduceLROnPlateau</a:t>
            </a: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, and </a:t>
            </a:r>
            <a:r>
              <a:rPr 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regularizer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Advent Pro" panose="02000506040000020004" pitchFamily="2" charset="0"/>
              <a:ea typeface="+mn-ea"/>
              <a:cs typeface="+mn-cs"/>
              <a:sym typeface="Raleway"/>
            </a:endParaRPr>
          </a:p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regularizer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Advent Pro" panose="02000506040000020004" pitchFamily="2" charset="0"/>
              <a:ea typeface="+mn-ea"/>
              <a:cs typeface="+mn-cs"/>
              <a:sym typeface="Raleway"/>
            </a:endParaRPr>
          </a:p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endParaRPr lang="en-GB" sz="6000" b="1" dirty="0">
              <a:solidFill>
                <a:schemeClr val="tx1">
                  <a:lumMod val="75000"/>
                  <a:lumOff val="25000"/>
                </a:schemeClr>
              </a:solidFill>
              <a:latin typeface="Advent Pro" panose="02000506040000020004" pitchFamily="2" charset="0"/>
              <a:ea typeface="+mn-ea"/>
              <a:cs typeface="+mn-cs"/>
              <a:sym typeface="Raleway"/>
            </a:endParaRPr>
          </a:p>
        </p:txBody>
      </p:sp>
      <p:sp>
        <p:nvSpPr>
          <p:cNvPr id="13" name="Google Shape;205;p22"/>
          <p:cNvSpPr txBox="1">
            <a:spLocks/>
          </p:cNvSpPr>
          <p:nvPr/>
        </p:nvSpPr>
        <p:spPr>
          <a:xfrm>
            <a:off x="1033669" y="4249059"/>
            <a:ext cx="22700973" cy="7876680"/>
          </a:xfrm>
          <a:prstGeom prst="rect">
            <a:avLst/>
          </a:prstGeom>
        </p:spPr>
        <p:txBody>
          <a:bodyPr spcFirstLastPara="1" wrap="square" lIns="114281" tIns="114281" rIns="114281" bIns="114281" numCol="1" anchor="t" anchorCtr="0">
            <a:noAutofit/>
          </a:bodyPr>
          <a:lstStyle>
            <a:lvl1pPr marL="365189" indent="-365189" algn="l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Char char="•"/>
              <a:defRPr sz="44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4400" dirty="0"/>
              <a:t>Kernel </a:t>
            </a:r>
            <a:r>
              <a:rPr lang="en-US" sz="4400" dirty="0" err="1"/>
              <a:t>Regularizer</a:t>
            </a:r>
            <a:r>
              <a:rPr lang="en-US" sz="4400" dirty="0"/>
              <a:t>: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600" dirty="0"/>
              <a:t>Prevents Overfitting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600" dirty="0"/>
              <a:t>Penalizes Large Weights (L1 or L2)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600" dirty="0"/>
              <a:t>Regularization Strength: </a:t>
            </a:r>
            <a:r>
              <a:rPr lang="el-GR" sz="3600" dirty="0"/>
              <a:t>λ</a:t>
            </a:r>
            <a:endParaRPr lang="en-US" sz="3600" dirty="0"/>
          </a:p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4400" dirty="0"/>
              <a:t>Bias </a:t>
            </a:r>
            <a:r>
              <a:rPr lang="en-US" sz="4400" dirty="0" err="1"/>
              <a:t>Regularizer</a:t>
            </a:r>
            <a:r>
              <a:rPr lang="en-US" sz="4400" dirty="0"/>
              <a:t>: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600" dirty="0"/>
              <a:t>Penalizes Large Biases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600" dirty="0"/>
              <a:t>Helps Generalization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4000" dirty="0"/>
              <a:t>Regularization Strength: </a:t>
            </a:r>
            <a:r>
              <a:rPr lang="el-GR" sz="4000" dirty="0"/>
              <a:t>λ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784408-BFBA-0CE4-B63F-E4D9C54EA4CD}"/>
                  </a:ext>
                </a:extLst>
              </p:cNvPr>
              <p:cNvSpPr txBox="1"/>
              <p:nvPr/>
            </p:nvSpPr>
            <p:spPr>
              <a:xfrm>
                <a:off x="11529391" y="4435574"/>
                <a:ext cx="4555606" cy="1823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784408-BFBA-0CE4-B63F-E4D9C54EA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9391" y="4435574"/>
                <a:ext cx="4555606" cy="18230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02305-8CFE-CD4D-E8E9-ED0548B73FFD}"/>
                  </a:ext>
                </a:extLst>
              </p:cNvPr>
              <p:cNvSpPr txBox="1"/>
              <p:nvPr/>
            </p:nvSpPr>
            <p:spPr>
              <a:xfrm>
                <a:off x="11529391" y="7730065"/>
                <a:ext cx="7113486" cy="1823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𝑜𝑙𝑑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02305-8CFE-CD4D-E8E9-ED0548B73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9391" y="7730065"/>
                <a:ext cx="7113486" cy="1823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449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41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charRg st="41" end="7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76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charRg st="76" end="10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103" end="1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charRg st="103" end="1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121" end="1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charRg st="121" end="1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144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charRg st="144" end="16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165" end="1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charRg st="165" end="19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2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630CEF1-D290-E998-5AC8-793E7AB0B3BA}"/>
              </a:ext>
            </a:extLst>
          </p:cNvPr>
          <p:cNvGrpSpPr/>
          <p:nvPr/>
        </p:nvGrpSpPr>
        <p:grpSpPr>
          <a:xfrm>
            <a:off x="1033670" y="1786744"/>
            <a:ext cx="1369324" cy="2301863"/>
            <a:chOff x="11449931" y="7055466"/>
            <a:chExt cx="1369324" cy="230186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E717960-9A4B-2B44-3EA7-A8DF86573F46}"/>
                </a:ext>
              </a:extLst>
            </p:cNvPr>
            <p:cNvSpPr/>
            <p:nvPr/>
          </p:nvSpPr>
          <p:spPr>
            <a:xfrm rot="2901698">
              <a:off x="11774620" y="77255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6F8E84C-A275-5EC6-5440-93277DE4B69A}"/>
                </a:ext>
              </a:extLst>
            </p:cNvPr>
            <p:cNvSpPr/>
            <p:nvPr/>
          </p:nvSpPr>
          <p:spPr>
            <a:xfrm rot="2901698">
              <a:off x="10983662" y="79539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9D9ED4-CBEB-8CDB-B238-1875B58267EE}"/>
                </a:ext>
              </a:extLst>
            </p:cNvPr>
            <p:cNvSpPr/>
            <p:nvPr/>
          </p:nvSpPr>
          <p:spPr>
            <a:xfrm rot="2901698">
              <a:off x="10910257" y="82220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F514CE1-3C49-4A21-B8C4-5DC283AFFB1E}"/>
              </a:ext>
            </a:extLst>
          </p:cNvPr>
          <p:cNvSpPr/>
          <p:nvPr/>
        </p:nvSpPr>
        <p:spPr>
          <a:xfrm>
            <a:off x="6612695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Cataract Surgery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CEA45A-7618-42CB-9FC0-A7F4F5501015}"/>
              </a:ext>
            </a:extLst>
          </p:cNvPr>
          <p:cNvSpPr/>
          <p:nvPr/>
        </p:nvSpPr>
        <p:spPr>
          <a:xfrm>
            <a:off x="18824767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Vitrectomy Surgery</a:t>
            </a:r>
          </a:p>
        </p:txBody>
      </p:sp>
      <p:sp>
        <p:nvSpPr>
          <p:cNvPr id="12" name="Google Shape;204;p22"/>
          <p:cNvSpPr txBox="1">
            <a:spLocks/>
          </p:cNvSpPr>
          <p:nvPr/>
        </p:nvSpPr>
        <p:spPr>
          <a:xfrm>
            <a:off x="1033670" y="2452815"/>
            <a:ext cx="18486782" cy="1293000"/>
          </a:xfrm>
          <a:prstGeom prst="rect">
            <a:avLst/>
          </a:prstGeom>
        </p:spPr>
        <p:txBody>
          <a:bodyPr spcFirstLastPara="1" wrap="square" lIns="114281" tIns="114281" rIns="114281" bIns="114281" anchor="t" anchorCtr="0">
            <a:noAutofit/>
          </a:bodyPr>
          <a:lstStyle>
            <a:lvl1pPr algn="l" defTabSz="1460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2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Adding scaler, </a:t>
            </a:r>
            <a:r>
              <a:rPr 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ReduceLROnPlateau</a:t>
            </a: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, and </a:t>
            </a:r>
            <a:r>
              <a:rPr 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regularizer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Advent Pro" panose="02000506040000020004" pitchFamily="2" charset="0"/>
              <a:ea typeface="+mn-ea"/>
              <a:cs typeface="+mn-cs"/>
              <a:sym typeface="Raleway"/>
            </a:endParaRPr>
          </a:p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ReduceLROnPlateau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 and </a:t>
            </a: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regularizer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 in MLP  (on LDA output)</a:t>
            </a:r>
          </a:p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endParaRPr lang="en-GB" sz="6000" b="1" dirty="0">
              <a:solidFill>
                <a:schemeClr val="tx1">
                  <a:lumMod val="75000"/>
                  <a:lumOff val="25000"/>
                </a:schemeClr>
              </a:solidFill>
              <a:latin typeface="Advent Pro" panose="02000506040000020004" pitchFamily="2" charset="0"/>
              <a:ea typeface="+mn-ea"/>
              <a:cs typeface="+mn-cs"/>
              <a:sym typeface="Raleway"/>
            </a:endParaRPr>
          </a:p>
        </p:txBody>
      </p:sp>
      <p:sp>
        <p:nvSpPr>
          <p:cNvPr id="13" name="Google Shape;205;p22"/>
          <p:cNvSpPr txBox="1">
            <a:spLocks/>
          </p:cNvSpPr>
          <p:nvPr/>
        </p:nvSpPr>
        <p:spPr>
          <a:xfrm>
            <a:off x="1033669" y="4249059"/>
            <a:ext cx="22700973" cy="7020905"/>
          </a:xfrm>
          <a:prstGeom prst="rect">
            <a:avLst/>
          </a:prstGeom>
        </p:spPr>
        <p:txBody>
          <a:bodyPr spcFirstLastPara="1" wrap="square" lIns="114281" tIns="114281" rIns="114281" bIns="114281" numCol="2" anchor="t" anchorCtr="0">
            <a:noAutofit/>
          </a:bodyPr>
          <a:lstStyle>
            <a:lvl1pPr marL="365189" indent="-365189" algn="l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Char char="•"/>
              <a:defRPr sz="44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endParaRPr lang="en-US" sz="4000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BCFCF6D-A697-1BEF-54B3-07160A850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659198"/>
              </p:ext>
            </p:extLst>
          </p:nvPr>
        </p:nvGraphicFramePr>
        <p:xfrm>
          <a:off x="15097930" y="5241413"/>
          <a:ext cx="8757327" cy="4887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109">
                  <a:extLst>
                    <a:ext uri="{9D8B030D-6E8A-4147-A177-3AD203B41FA5}">
                      <a16:colId xmlns:a16="http://schemas.microsoft.com/office/drawing/2014/main" val="2890930835"/>
                    </a:ext>
                  </a:extLst>
                </a:gridCol>
                <a:gridCol w="2919109">
                  <a:extLst>
                    <a:ext uri="{9D8B030D-6E8A-4147-A177-3AD203B41FA5}">
                      <a16:colId xmlns:a16="http://schemas.microsoft.com/office/drawing/2014/main" val="4050881760"/>
                    </a:ext>
                  </a:extLst>
                </a:gridCol>
                <a:gridCol w="2919109">
                  <a:extLst>
                    <a:ext uri="{9D8B030D-6E8A-4147-A177-3AD203B41FA5}">
                      <a16:colId xmlns:a16="http://schemas.microsoft.com/office/drawing/2014/main" val="1682957475"/>
                    </a:ext>
                  </a:extLst>
                </a:gridCol>
              </a:tblGrid>
              <a:tr h="97745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without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278457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AUC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985257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108540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723109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2420975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487BA7-D691-B163-BF66-90452437D5A6}"/>
              </a:ext>
            </a:extLst>
          </p:cNvPr>
          <p:cNvCxnSpPr>
            <a:cxnSpLocks/>
            <a:stCxn id="14340" idx="3"/>
          </p:cNvCxnSpPr>
          <p:nvPr/>
        </p:nvCxnSpPr>
        <p:spPr>
          <a:xfrm>
            <a:off x="7115070" y="8115993"/>
            <a:ext cx="68338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0" name="Picture 4">
            <a:extLst>
              <a:ext uri="{FF2B5EF4-FFF2-40B4-BE49-F238E27FC236}">
                <a16:creationId xmlns:a16="http://schemas.microsoft.com/office/drawing/2014/main" id="{39BB2DE3-B147-A4FC-A20C-E3D03B318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68" y="5174110"/>
            <a:ext cx="6765802" cy="588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>
            <a:extLst>
              <a:ext uri="{FF2B5EF4-FFF2-40B4-BE49-F238E27FC236}">
                <a16:creationId xmlns:a16="http://schemas.microsoft.com/office/drawing/2014/main" id="{C52F2DCA-3A68-6A06-7E60-663A21F1B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450" y="5174109"/>
            <a:ext cx="6775779" cy="588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301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630CEF1-D290-E998-5AC8-793E7AB0B3BA}"/>
              </a:ext>
            </a:extLst>
          </p:cNvPr>
          <p:cNvGrpSpPr/>
          <p:nvPr/>
        </p:nvGrpSpPr>
        <p:grpSpPr>
          <a:xfrm>
            <a:off x="1033670" y="1786744"/>
            <a:ext cx="1369324" cy="2301863"/>
            <a:chOff x="11449931" y="7055466"/>
            <a:chExt cx="1369324" cy="230186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E717960-9A4B-2B44-3EA7-A8DF86573F46}"/>
                </a:ext>
              </a:extLst>
            </p:cNvPr>
            <p:cNvSpPr/>
            <p:nvPr/>
          </p:nvSpPr>
          <p:spPr>
            <a:xfrm rot="2901698">
              <a:off x="11774620" y="77255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6F8E84C-A275-5EC6-5440-93277DE4B69A}"/>
                </a:ext>
              </a:extLst>
            </p:cNvPr>
            <p:cNvSpPr/>
            <p:nvPr/>
          </p:nvSpPr>
          <p:spPr>
            <a:xfrm rot="2901698">
              <a:off x="10983662" y="79539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9D9ED4-CBEB-8CDB-B238-1875B58267EE}"/>
                </a:ext>
              </a:extLst>
            </p:cNvPr>
            <p:cNvSpPr/>
            <p:nvPr/>
          </p:nvSpPr>
          <p:spPr>
            <a:xfrm rot="2901698">
              <a:off x="10910257" y="82220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F514CE1-3C49-4A21-B8C4-5DC283AFFB1E}"/>
              </a:ext>
            </a:extLst>
          </p:cNvPr>
          <p:cNvSpPr/>
          <p:nvPr/>
        </p:nvSpPr>
        <p:spPr>
          <a:xfrm>
            <a:off x="6612695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Cataract Surgery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CEA45A-7618-42CB-9FC0-A7F4F5501015}"/>
              </a:ext>
            </a:extLst>
          </p:cNvPr>
          <p:cNvSpPr/>
          <p:nvPr/>
        </p:nvSpPr>
        <p:spPr>
          <a:xfrm>
            <a:off x="18824767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Vitrectomy Surgery</a:t>
            </a:r>
          </a:p>
        </p:txBody>
      </p:sp>
      <p:sp>
        <p:nvSpPr>
          <p:cNvPr id="12" name="Google Shape;204;p22"/>
          <p:cNvSpPr txBox="1">
            <a:spLocks/>
          </p:cNvSpPr>
          <p:nvPr/>
        </p:nvSpPr>
        <p:spPr>
          <a:xfrm>
            <a:off x="1033670" y="2452815"/>
            <a:ext cx="15025094" cy="1293000"/>
          </a:xfrm>
          <a:prstGeom prst="rect">
            <a:avLst/>
          </a:prstGeom>
        </p:spPr>
        <p:txBody>
          <a:bodyPr spcFirstLastPara="1" wrap="square" lIns="114281" tIns="114281" rIns="114281" bIns="114281" anchor="t" anchorCtr="0">
            <a:noAutofit/>
          </a:bodyPr>
          <a:lstStyle>
            <a:lvl1pPr algn="l" defTabSz="1460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2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Adding scaler, </a:t>
            </a:r>
            <a:r>
              <a:rPr 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ReduceLROnPlateau</a:t>
            </a: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, and </a:t>
            </a:r>
            <a:r>
              <a:rPr 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regularizer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Advent Pro" panose="02000506040000020004" pitchFamily="2" charset="0"/>
              <a:ea typeface="+mn-ea"/>
              <a:cs typeface="+mn-cs"/>
              <a:sym typeface="Raleway"/>
            </a:endParaRPr>
          </a:p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ReduceLROnPlateau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 and </a:t>
            </a: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regularizer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 in Hybrid network</a:t>
            </a:r>
          </a:p>
        </p:txBody>
      </p:sp>
      <p:sp>
        <p:nvSpPr>
          <p:cNvPr id="13" name="Google Shape;205;p22"/>
          <p:cNvSpPr txBox="1">
            <a:spLocks/>
          </p:cNvSpPr>
          <p:nvPr/>
        </p:nvSpPr>
        <p:spPr>
          <a:xfrm>
            <a:off x="1033669" y="4249059"/>
            <a:ext cx="22700973" cy="7020905"/>
          </a:xfrm>
          <a:prstGeom prst="rect">
            <a:avLst/>
          </a:prstGeom>
        </p:spPr>
        <p:txBody>
          <a:bodyPr spcFirstLastPara="1" wrap="square" lIns="114281" tIns="114281" rIns="114281" bIns="114281" numCol="2" anchor="t" anchorCtr="0">
            <a:noAutofit/>
          </a:bodyPr>
          <a:lstStyle>
            <a:lvl1pPr marL="365189" indent="-365189" algn="l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Char char="•"/>
              <a:defRPr sz="44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endParaRPr lang="en-US" sz="40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D38D1AC-4821-75D8-118F-339DE779B25C}"/>
              </a:ext>
            </a:extLst>
          </p:cNvPr>
          <p:cNvCxnSpPr>
            <a:cxnSpLocks/>
          </p:cNvCxnSpPr>
          <p:nvPr/>
        </p:nvCxnSpPr>
        <p:spPr>
          <a:xfrm>
            <a:off x="7115070" y="8115993"/>
            <a:ext cx="68338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2" name="Picture 2">
            <a:extLst>
              <a:ext uri="{FF2B5EF4-FFF2-40B4-BE49-F238E27FC236}">
                <a16:creationId xmlns:a16="http://schemas.microsoft.com/office/drawing/2014/main" id="{65285A57-3647-9810-062A-6870B3109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06" y="5174103"/>
            <a:ext cx="6775788" cy="58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6D654212-822E-B224-2470-DC2354354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632" y="5174103"/>
            <a:ext cx="6775787" cy="588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CE34B54B-3824-4364-71AC-8CBCAD268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964888"/>
              </p:ext>
            </p:extLst>
          </p:nvPr>
        </p:nvGraphicFramePr>
        <p:xfrm>
          <a:off x="15097930" y="5241413"/>
          <a:ext cx="8757327" cy="4887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109">
                  <a:extLst>
                    <a:ext uri="{9D8B030D-6E8A-4147-A177-3AD203B41FA5}">
                      <a16:colId xmlns:a16="http://schemas.microsoft.com/office/drawing/2014/main" val="2890930835"/>
                    </a:ext>
                  </a:extLst>
                </a:gridCol>
                <a:gridCol w="2919109">
                  <a:extLst>
                    <a:ext uri="{9D8B030D-6E8A-4147-A177-3AD203B41FA5}">
                      <a16:colId xmlns:a16="http://schemas.microsoft.com/office/drawing/2014/main" val="4050881760"/>
                    </a:ext>
                  </a:extLst>
                </a:gridCol>
                <a:gridCol w="2919109">
                  <a:extLst>
                    <a:ext uri="{9D8B030D-6E8A-4147-A177-3AD203B41FA5}">
                      <a16:colId xmlns:a16="http://schemas.microsoft.com/office/drawing/2014/main" val="1682957475"/>
                    </a:ext>
                  </a:extLst>
                </a:gridCol>
              </a:tblGrid>
              <a:tr h="97745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without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278457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AUC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985257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108540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723109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2420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222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630CEF1-D290-E998-5AC8-793E7AB0B3BA}"/>
              </a:ext>
            </a:extLst>
          </p:cNvPr>
          <p:cNvGrpSpPr/>
          <p:nvPr/>
        </p:nvGrpSpPr>
        <p:grpSpPr>
          <a:xfrm>
            <a:off x="1033670" y="1786744"/>
            <a:ext cx="1369324" cy="2301863"/>
            <a:chOff x="11449931" y="7055466"/>
            <a:chExt cx="1369324" cy="230186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E717960-9A4B-2B44-3EA7-A8DF86573F46}"/>
                </a:ext>
              </a:extLst>
            </p:cNvPr>
            <p:cNvSpPr/>
            <p:nvPr/>
          </p:nvSpPr>
          <p:spPr>
            <a:xfrm rot="2901698">
              <a:off x="11774620" y="77255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6F8E84C-A275-5EC6-5440-93277DE4B69A}"/>
                </a:ext>
              </a:extLst>
            </p:cNvPr>
            <p:cNvSpPr/>
            <p:nvPr/>
          </p:nvSpPr>
          <p:spPr>
            <a:xfrm rot="2901698">
              <a:off x="10983662" y="79539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9D9ED4-CBEB-8CDB-B238-1875B58267EE}"/>
                </a:ext>
              </a:extLst>
            </p:cNvPr>
            <p:cNvSpPr/>
            <p:nvPr/>
          </p:nvSpPr>
          <p:spPr>
            <a:xfrm rot="2901698">
              <a:off x="10910257" y="82220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D4B97F0-9308-4918-A8BB-410E3BB596A7}"/>
              </a:ext>
            </a:extLst>
          </p:cNvPr>
          <p:cNvSpPr/>
          <p:nvPr/>
        </p:nvSpPr>
        <p:spPr>
          <a:xfrm>
            <a:off x="6612693" y="6240940"/>
            <a:ext cx="471868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Training in cataract surgery is one of the key factors needed to ensure high quality cataract surgery with good visual outcomes and patient satisfaction.</a:t>
            </a:r>
            <a:endParaRPr lang="id-ID" sz="25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514CE1-3C49-4A21-B8C4-5DC283AFFB1E}"/>
              </a:ext>
            </a:extLst>
          </p:cNvPr>
          <p:cNvSpPr/>
          <p:nvPr/>
        </p:nvSpPr>
        <p:spPr>
          <a:xfrm>
            <a:off x="6612695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Cataract Surgery</a:t>
            </a:r>
          </a:p>
        </p:txBody>
      </p:sp>
      <p:sp>
        <p:nvSpPr>
          <p:cNvPr id="12" name="Google Shape;204;p22"/>
          <p:cNvSpPr txBox="1">
            <a:spLocks/>
          </p:cNvSpPr>
          <p:nvPr/>
        </p:nvSpPr>
        <p:spPr>
          <a:xfrm>
            <a:off x="1033670" y="2452815"/>
            <a:ext cx="15025094" cy="1293000"/>
          </a:xfrm>
          <a:prstGeom prst="rect">
            <a:avLst/>
          </a:prstGeom>
        </p:spPr>
        <p:txBody>
          <a:bodyPr spcFirstLastPara="1" wrap="square" lIns="114281" tIns="114281" rIns="114281" bIns="114281" anchor="t" anchorCtr="0">
            <a:noAutofit/>
          </a:bodyPr>
          <a:lstStyle>
            <a:lvl1pPr algn="l" defTabSz="1460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2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Transformer</a:t>
            </a:r>
            <a:endParaRPr lang="en-GB" sz="6000" b="1" dirty="0">
              <a:solidFill>
                <a:schemeClr val="tx1">
                  <a:lumMod val="75000"/>
                  <a:lumOff val="25000"/>
                </a:schemeClr>
              </a:solidFill>
              <a:latin typeface="Advent Pro" panose="02000506040000020004" pitchFamily="2" charset="0"/>
              <a:ea typeface="+mn-ea"/>
              <a:cs typeface="+mn-cs"/>
              <a:sym typeface="Raleway"/>
            </a:endParaRPr>
          </a:p>
        </p:txBody>
      </p:sp>
      <p:sp>
        <p:nvSpPr>
          <p:cNvPr id="13" name="Google Shape;205;p22"/>
          <p:cNvSpPr txBox="1">
            <a:spLocks/>
          </p:cNvSpPr>
          <p:nvPr/>
        </p:nvSpPr>
        <p:spPr>
          <a:xfrm>
            <a:off x="1033670" y="5651164"/>
            <a:ext cx="22700973" cy="6943948"/>
          </a:xfrm>
          <a:prstGeom prst="rect">
            <a:avLst/>
          </a:prstGeom>
        </p:spPr>
        <p:txBody>
          <a:bodyPr spcFirstLastPara="1" wrap="square" lIns="114281" tIns="114281" rIns="114281" bIns="114281" numCol="2" anchor="t" anchorCtr="0">
            <a:noAutofit/>
          </a:bodyPr>
          <a:lstStyle>
            <a:lvl1pPr marL="365189" indent="-365189" algn="l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Char char="•"/>
              <a:defRPr sz="44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4000" dirty="0"/>
              <a:t>Transformer Encoder Architecture: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200" dirty="0"/>
              <a:t>A custom function </a:t>
            </a:r>
            <a:r>
              <a:rPr lang="en-US" sz="3200" dirty="0" err="1"/>
              <a:t>transformer_encoder</a:t>
            </a:r>
            <a:r>
              <a:rPr lang="en-US" sz="3200" dirty="0"/>
              <a:t> creates a transformer-based model for classification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200" dirty="0"/>
              <a:t>The model consists of Dense layers with </a:t>
            </a:r>
            <a:r>
              <a:rPr lang="en-US" sz="3200" dirty="0" err="1"/>
              <a:t>ReLU</a:t>
            </a:r>
            <a:r>
              <a:rPr lang="en-US" sz="3200" dirty="0"/>
              <a:t> activation functions to capture input features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200" dirty="0"/>
              <a:t>Multi-Head Attention (Scaled Dot-Product Attention) is applied for learning relationships between input elements</a:t>
            </a:r>
          </a:p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4000" dirty="0"/>
              <a:t>Model Compilation:</a:t>
            </a:r>
            <a:endParaRPr lang="en-US" sz="2800" dirty="0"/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200" dirty="0"/>
              <a:t>Loss: Sparse Categorical </a:t>
            </a:r>
            <a:r>
              <a:rPr lang="en-US" sz="3200" dirty="0" err="1"/>
              <a:t>Crossentropy</a:t>
            </a:r>
            <a:endParaRPr lang="en-US" sz="3200" dirty="0"/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200" dirty="0"/>
              <a:t>Optimizer: Adam (Learning rate = 0.01)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200" dirty="0"/>
              <a:t>Metrics: Sparse Categorical Accuracy</a:t>
            </a:r>
          </a:p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4000" dirty="0"/>
              <a:t>Early Stopping in 10 epoch</a:t>
            </a:r>
          </a:p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4000" dirty="0"/>
              <a:t>trained for 100 epochs</a:t>
            </a:r>
          </a:p>
          <a:p>
            <a:pPr lvl="1"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r>
              <a:rPr lang="en-US" sz="3200" dirty="0"/>
              <a:t>applying early stopping after each epoch</a:t>
            </a:r>
          </a:p>
          <a:p>
            <a:pPr defTabSz="1143000">
              <a:lnSpc>
                <a:spcPct val="150000"/>
              </a:lnSpc>
              <a:spcBef>
                <a:spcPts val="0"/>
              </a:spcBef>
              <a:buClr>
                <a:srgbClr val="595959"/>
              </a:buClr>
              <a:buSzPts val="1300"/>
              <a:defRPr/>
            </a:pPr>
            <a:endParaRPr lang="en-US" sz="4000" dirty="0"/>
          </a:p>
        </p:txBody>
      </p:sp>
      <p:pic>
        <p:nvPicPr>
          <p:cNvPr id="29698" name="Picture 2" descr="Tutorial #17: Transformers III Training - Borealis AI">
            <a:extLst>
              <a:ext uri="{FF2B5EF4-FFF2-40B4-BE49-F238E27FC236}">
                <a16:creationId xmlns:a16="http://schemas.microsoft.com/office/drawing/2014/main" id="{E8D2D746-3D10-C4C5-DC16-6E60AD575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327" y="5340438"/>
            <a:ext cx="18196520" cy="303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784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0 L 0.09257 -0.2724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8" y="-13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4370482"/>
            <a:ext cx="24387174" cy="8184085"/>
          </a:xfrm>
          <a:custGeom>
            <a:avLst/>
            <a:gdLst>
              <a:gd name="connsiteX0" fmla="*/ 0 w 20764500"/>
              <a:gd name="connsiteY0" fmla="*/ 0 h 8184085"/>
              <a:gd name="connsiteX1" fmla="*/ 20764500 w 20764500"/>
              <a:gd name="connsiteY1" fmla="*/ 0 h 8184085"/>
              <a:gd name="connsiteX2" fmla="*/ 20764500 w 20764500"/>
              <a:gd name="connsiteY2" fmla="*/ 8184085 h 8184085"/>
              <a:gd name="connsiteX3" fmla="*/ 0 w 20764500"/>
              <a:gd name="connsiteY3" fmla="*/ 8184085 h 8184085"/>
              <a:gd name="connsiteX4" fmla="*/ 0 w 20764500"/>
              <a:gd name="connsiteY4" fmla="*/ 0 h 8184085"/>
              <a:gd name="connsiteX0" fmla="*/ 0 w 20764500"/>
              <a:gd name="connsiteY0" fmla="*/ 0 h 8184085"/>
              <a:gd name="connsiteX1" fmla="*/ 20764500 w 20764500"/>
              <a:gd name="connsiteY1" fmla="*/ 0 h 8184085"/>
              <a:gd name="connsiteX2" fmla="*/ 20764500 w 20764500"/>
              <a:gd name="connsiteY2" fmla="*/ 8184085 h 8184085"/>
              <a:gd name="connsiteX3" fmla="*/ 0 w 20764500"/>
              <a:gd name="connsiteY3" fmla="*/ 8184085 h 8184085"/>
              <a:gd name="connsiteX4" fmla="*/ 0 w 20764500"/>
              <a:gd name="connsiteY4" fmla="*/ 3954986 h 8184085"/>
              <a:gd name="connsiteX5" fmla="*/ 0 w 20764500"/>
              <a:gd name="connsiteY5" fmla="*/ 0 h 8184085"/>
              <a:gd name="connsiteX0" fmla="*/ 0 w 20764500"/>
              <a:gd name="connsiteY0" fmla="*/ 0 h 8184085"/>
              <a:gd name="connsiteX1" fmla="*/ 20764500 w 20764500"/>
              <a:gd name="connsiteY1" fmla="*/ 0 h 8184085"/>
              <a:gd name="connsiteX2" fmla="*/ 20764500 w 20764500"/>
              <a:gd name="connsiteY2" fmla="*/ 8184085 h 8184085"/>
              <a:gd name="connsiteX3" fmla="*/ 0 w 20764500"/>
              <a:gd name="connsiteY3" fmla="*/ 8184085 h 8184085"/>
              <a:gd name="connsiteX4" fmla="*/ 2895600 w 20764500"/>
              <a:gd name="connsiteY4" fmla="*/ 4183586 h 8184085"/>
              <a:gd name="connsiteX5" fmla="*/ 0 w 20764500"/>
              <a:gd name="connsiteY5" fmla="*/ 0 h 8184085"/>
              <a:gd name="connsiteX0" fmla="*/ 0 w 20764500"/>
              <a:gd name="connsiteY0" fmla="*/ 0 h 8184085"/>
              <a:gd name="connsiteX1" fmla="*/ 20764500 w 20764500"/>
              <a:gd name="connsiteY1" fmla="*/ 0 h 8184085"/>
              <a:gd name="connsiteX2" fmla="*/ 20764500 w 20764500"/>
              <a:gd name="connsiteY2" fmla="*/ 8184085 h 8184085"/>
              <a:gd name="connsiteX3" fmla="*/ 0 w 20764500"/>
              <a:gd name="connsiteY3" fmla="*/ 8184085 h 8184085"/>
              <a:gd name="connsiteX4" fmla="*/ 0 w 20764500"/>
              <a:gd name="connsiteY4" fmla="*/ 0 h 818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0" h="8184085">
                <a:moveTo>
                  <a:pt x="0" y="0"/>
                </a:moveTo>
                <a:lnTo>
                  <a:pt x="20764500" y="0"/>
                </a:lnTo>
                <a:lnTo>
                  <a:pt x="20764500" y="8184085"/>
                </a:lnTo>
                <a:lnTo>
                  <a:pt x="0" y="8184085"/>
                </a:lnTo>
                <a:lnTo>
                  <a:pt x="0" y="0"/>
                </a:lnTo>
                <a:close/>
              </a:path>
            </a:pathLst>
          </a:custGeom>
          <a:solidFill>
            <a:srgbClr val="D04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80"/>
          <p:cNvSpPr/>
          <p:nvPr/>
        </p:nvSpPr>
        <p:spPr>
          <a:xfrm>
            <a:off x="1548550" y="5563493"/>
            <a:ext cx="1379793" cy="87489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 flipH="1">
            <a:off x="0" y="4370482"/>
            <a:ext cx="11737975" cy="8184085"/>
          </a:xfrm>
          <a:prstGeom prst="triangle">
            <a:avLst>
              <a:gd name="adj" fmla="val 100000"/>
            </a:avLst>
          </a:prstGeom>
          <a:solidFill>
            <a:srgbClr val="D04722"/>
          </a:solidFill>
          <a:ln>
            <a:noFill/>
          </a:ln>
          <a:effectLst>
            <a:outerShdw blurRad="1143000" dist="3429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843F04-BEE0-5801-EB83-F203CFB418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648" l="10000" r="90000">
                        <a14:foregroundMark x1="24531" y1="20556" x2="24531" y2="20556"/>
                        <a14:foregroundMark x1="36042" y1="50463" x2="36042" y2="50463"/>
                        <a14:foregroundMark x1="41146" y1="90648" x2="41146" y2="90648"/>
                        <a14:foregroundMark x1="61354" y1="18611" x2="61354" y2="18611"/>
                        <a14:foregroundMark x1="59531" y1="17685" x2="59531" y2="17685"/>
                        <a14:foregroundMark x1="67865" y1="15370" x2="67865" y2="15370"/>
                        <a14:foregroundMark x1="65052" y1="15556" x2="65052" y2="15556"/>
                        <a14:foregroundMark x1="79167" y1="19537" x2="79167" y2="19537"/>
                        <a14:foregroundMark x1="77865" y1="17500" x2="77865" y2="17500"/>
                        <a14:foregroundMark x1="81250" y1="20556" x2="81250" y2="20556"/>
                        <a14:foregroundMark x1="80156" y1="16481" x2="80156" y2="16481"/>
                        <a14:foregroundMark x1="81667" y1="17685" x2="81667" y2="17685"/>
                        <a14:foregroundMark x1="82031" y1="28704" x2="82031" y2="28704"/>
                        <a14:foregroundMark x1="81250" y1="44167" x2="81250" y2="44167"/>
                        <a14:foregroundMark x1="81354" y1="46667" x2="81354" y2="46667"/>
                        <a14:foregroundMark x1="81667" y1="50926" x2="81667" y2="50926"/>
                        <a14:foregroundMark x1="81823" y1="54537" x2="81823" y2="54537"/>
                        <a14:foregroundMark x1="82135" y1="59352" x2="82135" y2="59352"/>
                        <a14:foregroundMark x1="81927" y1="58056" x2="81927" y2="58056"/>
                        <a14:backgroundMark x1="29635" y1="87778" x2="29635" y2="87778"/>
                      </a14:backgroundRemoval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5992" t="5797" r="16552" b="5422"/>
          <a:stretch/>
        </p:blipFill>
        <p:spPr>
          <a:xfrm>
            <a:off x="0" y="1231797"/>
            <a:ext cx="9767109" cy="723072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68F659F-6603-4109-5377-F1764288B253}"/>
              </a:ext>
            </a:extLst>
          </p:cNvPr>
          <p:cNvGrpSpPr/>
          <p:nvPr/>
        </p:nvGrpSpPr>
        <p:grpSpPr>
          <a:xfrm>
            <a:off x="10272624" y="2151840"/>
            <a:ext cx="1369324" cy="2301863"/>
            <a:chOff x="11449931" y="7055466"/>
            <a:chExt cx="1369324" cy="230186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548DB40-0C48-0BCC-F955-7115EF59D45B}"/>
                </a:ext>
              </a:extLst>
            </p:cNvPr>
            <p:cNvSpPr/>
            <p:nvPr/>
          </p:nvSpPr>
          <p:spPr>
            <a:xfrm rot="2901698">
              <a:off x="11774620" y="77255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1A5AB97-A7B9-8694-9888-567B0033F806}"/>
                </a:ext>
              </a:extLst>
            </p:cNvPr>
            <p:cNvSpPr/>
            <p:nvPr/>
          </p:nvSpPr>
          <p:spPr>
            <a:xfrm rot="2901698">
              <a:off x="10983662" y="79539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8F21F1C-67DF-19A9-7708-74DA07D241EE}"/>
                </a:ext>
              </a:extLst>
            </p:cNvPr>
            <p:cNvSpPr/>
            <p:nvPr/>
          </p:nvSpPr>
          <p:spPr>
            <a:xfrm rot="2901698">
              <a:off x="10910257" y="82220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0F68D74-5815-3C7A-5B67-2435BDA6AA37}"/>
              </a:ext>
            </a:extLst>
          </p:cNvPr>
          <p:cNvSpPr txBox="1"/>
          <p:nvPr/>
        </p:nvSpPr>
        <p:spPr>
          <a:xfrm>
            <a:off x="10003884" y="2554600"/>
            <a:ext cx="111465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+mj-lt"/>
              </a:rPr>
              <a:t>Dataset information</a:t>
            </a:r>
            <a:endParaRPr lang="en-US" sz="3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5B74ED-A8AA-2DCE-018C-586C70BC209C}"/>
              </a:ext>
            </a:extLst>
          </p:cNvPr>
          <p:cNvSpPr/>
          <p:nvPr/>
        </p:nvSpPr>
        <p:spPr>
          <a:xfrm>
            <a:off x="10003884" y="4610415"/>
            <a:ext cx="13571733" cy="6863417"/>
          </a:xfrm>
          <a:prstGeom prst="rect">
            <a:avLst/>
          </a:prstGeom>
        </p:spPr>
        <p:txBody>
          <a:bodyPr wrap="square" numCol="1" spcCol="1097280">
            <a:spAutoFit/>
          </a:bodyPr>
          <a:lstStyle/>
          <a:p>
            <a:r>
              <a:rPr lang="en-US" sz="4000" b="0" i="0" dirty="0">
                <a:solidFill>
                  <a:srgbClr val="D1D5DB"/>
                </a:solidFill>
                <a:effectLst/>
              </a:rPr>
              <a:t>Viessmann </a:t>
            </a:r>
            <a:r>
              <a:rPr lang="en-US" sz="4000" b="0" i="0" dirty="0" err="1">
                <a:solidFill>
                  <a:srgbClr val="D1D5DB"/>
                </a:solidFill>
                <a:effectLst/>
              </a:rPr>
              <a:t>Vitorond</a:t>
            </a:r>
            <a:r>
              <a:rPr lang="en-US" sz="4000" b="0" i="0" dirty="0">
                <a:solidFill>
                  <a:srgbClr val="D1D5DB"/>
                </a:solidFill>
                <a:effectLst/>
              </a:rPr>
              <a:t> 200 Gas Fired Boiler VD2 Series 380 Dataset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</a:rPr>
              <a:t>Emulator Creation:</a:t>
            </a:r>
            <a:endParaRPr lang="en-US" sz="3600" dirty="0">
              <a:solidFill>
                <a:srgbClr val="D1D5DB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</a:rPr>
              <a:t>MATLAB/Simulink based on the </a:t>
            </a:r>
            <a:r>
              <a:rPr lang="en-US" sz="3600" b="0" i="0" dirty="0" err="1">
                <a:solidFill>
                  <a:srgbClr val="D1D5DB"/>
                </a:solidFill>
                <a:effectLst/>
              </a:rPr>
              <a:t>Simscape</a:t>
            </a:r>
            <a:r>
              <a:rPr lang="en-US" sz="3600" b="0" i="0" dirty="0">
                <a:solidFill>
                  <a:srgbClr val="D1D5DB"/>
                </a:solidFill>
                <a:effectLst/>
              </a:rPr>
              <a:t> model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</a:rPr>
              <a:t>Validated with manufacturer test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</a:rPr>
              <a:t>Fault Simulation: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D1D5DB"/>
                </a:solidFill>
              </a:rPr>
              <a:t>1 normal class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</a:rPr>
              <a:t>4 Fault Types: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</a:rPr>
              <a:t>Excess Air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</a:rPr>
              <a:t>Heat Exchanger Fouling 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</a:rPr>
              <a:t>Scaling of Water-side Heat Exchanger 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D1D5DB"/>
                </a:solidFill>
              </a:rPr>
              <a:t>Leaning </a:t>
            </a:r>
          </a:p>
        </p:txBody>
      </p:sp>
    </p:spTree>
    <p:extLst>
      <p:ext uri="{BB962C8B-B14F-4D97-AF65-F5344CB8AC3E}">
        <p14:creationId xmlns:p14="http://schemas.microsoft.com/office/powerpoint/2010/main" val="2244981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630CEF1-D290-E998-5AC8-793E7AB0B3BA}"/>
              </a:ext>
            </a:extLst>
          </p:cNvPr>
          <p:cNvGrpSpPr/>
          <p:nvPr/>
        </p:nvGrpSpPr>
        <p:grpSpPr>
          <a:xfrm>
            <a:off x="1033670" y="1786744"/>
            <a:ext cx="1369324" cy="2301863"/>
            <a:chOff x="11449931" y="7055466"/>
            <a:chExt cx="1369324" cy="230186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E717960-9A4B-2B44-3EA7-A8DF86573F46}"/>
                </a:ext>
              </a:extLst>
            </p:cNvPr>
            <p:cNvSpPr/>
            <p:nvPr/>
          </p:nvSpPr>
          <p:spPr>
            <a:xfrm rot="2901698">
              <a:off x="11774620" y="77255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6F8E84C-A275-5EC6-5440-93277DE4B69A}"/>
                </a:ext>
              </a:extLst>
            </p:cNvPr>
            <p:cNvSpPr/>
            <p:nvPr/>
          </p:nvSpPr>
          <p:spPr>
            <a:xfrm rot="2901698">
              <a:off x="10983662" y="79539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9D9ED4-CBEB-8CDB-B238-1875B58267EE}"/>
                </a:ext>
              </a:extLst>
            </p:cNvPr>
            <p:cNvSpPr/>
            <p:nvPr/>
          </p:nvSpPr>
          <p:spPr>
            <a:xfrm rot="2901698">
              <a:off x="10910257" y="82220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F514CE1-3C49-4A21-B8C4-5DC283AFFB1E}"/>
              </a:ext>
            </a:extLst>
          </p:cNvPr>
          <p:cNvSpPr/>
          <p:nvPr/>
        </p:nvSpPr>
        <p:spPr>
          <a:xfrm>
            <a:off x="6612695" y="5174110"/>
            <a:ext cx="35132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Cataract Surgery</a:t>
            </a:r>
          </a:p>
        </p:txBody>
      </p:sp>
      <p:sp>
        <p:nvSpPr>
          <p:cNvPr id="12" name="Google Shape;204;p22"/>
          <p:cNvSpPr txBox="1">
            <a:spLocks/>
          </p:cNvSpPr>
          <p:nvPr/>
        </p:nvSpPr>
        <p:spPr>
          <a:xfrm>
            <a:off x="1033670" y="2452815"/>
            <a:ext cx="15025094" cy="1293000"/>
          </a:xfrm>
          <a:prstGeom prst="rect">
            <a:avLst/>
          </a:prstGeom>
        </p:spPr>
        <p:txBody>
          <a:bodyPr spcFirstLastPara="1" wrap="square" lIns="114281" tIns="114281" rIns="114281" bIns="114281" anchor="t" anchorCtr="0">
            <a:noAutofit/>
          </a:bodyPr>
          <a:lstStyle>
            <a:lvl1pPr algn="l" defTabSz="14607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2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143000">
              <a:lnSpc>
                <a:spcPct val="100000"/>
              </a:lnSpc>
              <a:spcBef>
                <a:spcPts val="0"/>
              </a:spcBef>
              <a:buClr>
                <a:srgbClr val="1A1A1A"/>
              </a:buClr>
              <a:buSzPts val="2600"/>
              <a:defRPr/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vent Pro" panose="02000506040000020004" pitchFamily="2" charset="0"/>
                <a:ea typeface="+mn-ea"/>
                <a:cs typeface="+mn-cs"/>
                <a:sym typeface="Raleway"/>
              </a:rPr>
              <a:t>Transformer</a:t>
            </a:r>
            <a:endParaRPr lang="en-GB" sz="6000" b="1" dirty="0">
              <a:solidFill>
                <a:schemeClr val="tx1">
                  <a:lumMod val="75000"/>
                  <a:lumOff val="25000"/>
                </a:schemeClr>
              </a:solidFill>
              <a:latin typeface="Advent Pro" panose="02000506040000020004" pitchFamily="2" charset="0"/>
              <a:ea typeface="+mn-ea"/>
              <a:cs typeface="+mn-cs"/>
              <a:sym typeface="Raleway"/>
            </a:endParaRP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6BB7A22C-6287-7D95-08B4-B0E0F8E74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43" y="4542236"/>
            <a:ext cx="7379992" cy="584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>
            <a:extLst>
              <a:ext uri="{FF2B5EF4-FFF2-40B4-BE49-F238E27FC236}">
                <a16:creationId xmlns:a16="http://schemas.microsoft.com/office/drawing/2014/main" id="{7B0025C8-2F68-8371-8109-5758996A2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908" y="4542236"/>
            <a:ext cx="7018462" cy="59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6E9A4530-8082-7487-42A9-D136E8DEF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946451"/>
              </p:ext>
            </p:extLst>
          </p:nvPr>
        </p:nvGraphicFramePr>
        <p:xfrm>
          <a:off x="16993043" y="5548472"/>
          <a:ext cx="5838218" cy="3909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109">
                  <a:extLst>
                    <a:ext uri="{9D8B030D-6E8A-4147-A177-3AD203B41FA5}">
                      <a16:colId xmlns:a16="http://schemas.microsoft.com/office/drawing/2014/main" val="2890930835"/>
                    </a:ext>
                  </a:extLst>
                </a:gridCol>
                <a:gridCol w="2919109">
                  <a:extLst>
                    <a:ext uri="{9D8B030D-6E8A-4147-A177-3AD203B41FA5}">
                      <a16:colId xmlns:a16="http://schemas.microsoft.com/office/drawing/2014/main" val="4050881760"/>
                    </a:ext>
                  </a:extLst>
                </a:gridCol>
              </a:tblGrid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AUC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9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  <a:endParaRPr lang="en-US" b="0" dirty="0"/>
                    </a:p>
                  </a:txBody>
                  <a:tcPr anchor="ctr">
                    <a:solidFill>
                      <a:srgbClr val="FFE9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985257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108540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>
                    <a:solidFill>
                      <a:srgbClr val="FFE9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723109"/>
                  </a:ext>
                </a:extLst>
              </a:tr>
              <a:tr h="977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2420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723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/>
          <p:cNvSpPr/>
          <p:nvPr/>
        </p:nvSpPr>
        <p:spPr>
          <a:xfrm rot="2700000">
            <a:off x="9004878" y="5820987"/>
            <a:ext cx="6665913" cy="45905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17" name="Rectangle: Rounded Corners 16"/>
          <p:cNvSpPr/>
          <p:nvPr/>
        </p:nvSpPr>
        <p:spPr>
          <a:xfrm rot="2700000">
            <a:off x="6062743" y="5679306"/>
            <a:ext cx="10968421" cy="45905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18" name="Rectangle: Rounded Corners 17"/>
          <p:cNvSpPr/>
          <p:nvPr/>
        </p:nvSpPr>
        <p:spPr>
          <a:xfrm rot="2700000">
            <a:off x="7457186" y="6420982"/>
            <a:ext cx="8364480" cy="45905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19" name="Rectangle: Rounded Corners 18"/>
          <p:cNvSpPr/>
          <p:nvPr/>
        </p:nvSpPr>
        <p:spPr>
          <a:xfrm rot="2700000">
            <a:off x="8320467" y="7291639"/>
            <a:ext cx="7080833" cy="45905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20" name="Rectangle: Rounded Corners 19"/>
          <p:cNvSpPr/>
          <p:nvPr/>
        </p:nvSpPr>
        <p:spPr>
          <a:xfrm rot="2700000">
            <a:off x="9023107" y="7693603"/>
            <a:ext cx="5181076" cy="45905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21" name="Rectangle: Rounded Corners 20"/>
          <p:cNvSpPr/>
          <p:nvPr/>
        </p:nvSpPr>
        <p:spPr>
          <a:xfrm rot="2700000">
            <a:off x="9823634" y="8060399"/>
            <a:ext cx="3015209" cy="45905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4" name="TextBox 3"/>
          <p:cNvSpPr txBox="1"/>
          <p:nvPr/>
        </p:nvSpPr>
        <p:spPr>
          <a:xfrm>
            <a:off x="5123385" y="4641682"/>
            <a:ext cx="1414041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9900" dirty="0">
                <a:solidFill>
                  <a:schemeClr val="accent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Co</a:t>
            </a:r>
            <a:r>
              <a:rPr lang="en-US" sz="19900" dirty="0">
                <a:solidFill>
                  <a:schemeClr val="tx2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nclu</a:t>
            </a:r>
            <a:r>
              <a:rPr lang="en-US" sz="19900" dirty="0">
                <a:solidFill>
                  <a:schemeClr val="accent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sion</a:t>
            </a:r>
            <a:endParaRPr lang="en-US" sz="199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601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grpId="0" nodeType="withEffect" p14:presetBounceEnd="8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fill="hold" grpId="0" nodeType="withEffect" p14:presetBounceEnd="8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9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9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4" grpId="0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9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9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4" grpId="0" build="p"/>
          <p:bldP spid="3" grpId="0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9"/>
          <p:cNvSpPr>
            <a:spLocks/>
          </p:cNvSpPr>
          <p:nvPr/>
        </p:nvSpPr>
        <p:spPr bwMode="auto">
          <a:xfrm>
            <a:off x="-50800" y="524519"/>
            <a:ext cx="25219360" cy="13191481"/>
          </a:xfrm>
          <a:custGeom>
            <a:avLst/>
            <a:gdLst>
              <a:gd name="T0" fmla="*/ 0 w 7681"/>
              <a:gd name="T1" fmla="*/ 2055 h 3755"/>
              <a:gd name="T2" fmla="*/ 2945 w 7681"/>
              <a:gd name="T3" fmla="*/ 2055 h 3755"/>
              <a:gd name="T4" fmla="*/ 5162 w 7681"/>
              <a:gd name="T5" fmla="*/ 700 h 3755"/>
              <a:gd name="T6" fmla="*/ 6789 w 7681"/>
              <a:gd name="T7" fmla="*/ 1009 h 3755"/>
              <a:gd name="T8" fmla="*/ 7681 w 7681"/>
              <a:gd name="T9" fmla="*/ 0 h 3755"/>
              <a:gd name="T10" fmla="*/ 7681 w 7681"/>
              <a:gd name="T11" fmla="*/ 3755 h 3755"/>
              <a:gd name="T12" fmla="*/ 0 w 7681"/>
              <a:gd name="T13" fmla="*/ 3755 h 3755"/>
              <a:gd name="T14" fmla="*/ 0 w 7681"/>
              <a:gd name="T15" fmla="*/ 2055 h 3755"/>
              <a:gd name="connsiteX0" fmla="*/ 0 w 10102"/>
              <a:gd name="connsiteY0" fmla="*/ 6023 h 10550"/>
              <a:gd name="connsiteX1" fmla="*/ 3834 w 10102"/>
              <a:gd name="connsiteY1" fmla="*/ 6023 h 10550"/>
              <a:gd name="connsiteX2" fmla="*/ 6720 w 10102"/>
              <a:gd name="connsiteY2" fmla="*/ 2414 h 10550"/>
              <a:gd name="connsiteX3" fmla="*/ 8613 w 10102"/>
              <a:gd name="connsiteY3" fmla="*/ 1218 h 10550"/>
              <a:gd name="connsiteX4" fmla="*/ 10000 w 10102"/>
              <a:gd name="connsiteY4" fmla="*/ 550 h 10550"/>
              <a:gd name="connsiteX5" fmla="*/ 10000 w 10102"/>
              <a:gd name="connsiteY5" fmla="*/ 10550 h 10550"/>
              <a:gd name="connsiteX6" fmla="*/ 0 w 10102"/>
              <a:gd name="connsiteY6" fmla="*/ 10550 h 10550"/>
              <a:gd name="connsiteX7" fmla="*/ 0 w 10102"/>
              <a:gd name="connsiteY7" fmla="*/ 6023 h 10550"/>
              <a:gd name="connsiteX0" fmla="*/ 0 w 10102"/>
              <a:gd name="connsiteY0" fmla="*/ 6177 h 10704"/>
              <a:gd name="connsiteX1" fmla="*/ 3834 w 10102"/>
              <a:gd name="connsiteY1" fmla="*/ 6177 h 10704"/>
              <a:gd name="connsiteX2" fmla="*/ 6720 w 10102"/>
              <a:gd name="connsiteY2" fmla="*/ 2568 h 10704"/>
              <a:gd name="connsiteX3" fmla="*/ 8613 w 10102"/>
              <a:gd name="connsiteY3" fmla="*/ 1372 h 10704"/>
              <a:gd name="connsiteX4" fmla="*/ 10000 w 10102"/>
              <a:gd name="connsiteY4" fmla="*/ 704 h 10704"/>
              <a:gd name="connsiteX5" fmla="*/ 10000 w 10102"/>
              <a:gd name="connsiteY5" fmla="*/ 10704 h 10704"/>
              <a:gd name="connsiteX6" fmla="*/ 0 w 10102"/>
              <a:gd name="connsiteY6" fmla="*/ 10704 h 10704"/>
              <a:gd name="connsiteX7" fmla="*/ 0 w 10102"/>
              <a:gd name="connsiteY7" fmla="*/ 6177 h 10704"/>
              <a:gd name="connsiteX0" fmla="*/ 0 w 10002"/>
              <a:gd name="connsiteY0" fmla="*/ 6065 h 10592"/>
              <a:gd name="connsiteX1" fmla="*/ 3834 w 10002"/>
              <a:gd name="connsiteY1" fmla="*/ 6065 h 10592"/>
              <a:gd name="connsiteX2" fmla="*/ 6720 w 10002"/>
              <a:gd name="connsiteY2" fmla="*/ 2456 h 10592"/>
              <a:gd name="connsiteX3" fmla="*/ 8613 w 10002"/>
              <a:gd name="connsiteY3" fmla="*/ 1260 h 10592"/>
              <a:gd name="connsiteX4" fmla="*/ 10000 w 10002"/>
              <a:gd name="connsiteY4" fmla="*/ 592 h 10592"/>
              <a:gd name="connsiteX5" fmla="*/ 10000 w 10002"/>
              <a:gd name="connsiteY5" fmla="*/ 10592 h 10592"/>
              <a:gd name="connsiteX6" fmla="*/ 0 w 10002"/>
              <a:gd name="connsiteY6" fmla="*/ 10592 h 10592"/>
              <a:gd name="connsiteX7" fmla="*/ 0 w 10002"/>
              <a:gd name="connsiteY7" fmla="*/ 6065 h 10592"/>
              <a:gd name="connsiteX0" fmla="*/ 0 w 10086"/>
              <a:gd name="connsiteY0" fmla="*/ 6560 h 11087"/>
              <a:gd name="connsiteX1" fmla="*/ 3834 w 10086"/>
              <a:gd name="connsiteY1" fmla="*/ 6560 h 11087"/>
              <a:gd name="connsiteX2" fmla="*/ 6720 w 10086"/>
              <a:gd name="connsiteY2" fmla="*/ 2951 h 11087"/>
              <a:gd name="connsiteX3" fmla="*/ 8613 w 10086"/>
              <a:gd name="connsiteY3" fmla="*/ 1755 h 11087"/>
              <a:gd name="connsiteX4" fmla="*/ 10086 w 10086"/>
              <a:gd name="connsiteY4" fmla="*/ 403 h 11087"/>
              <a:gd name="connsiteX5" fmla="*/ 10000 w 10086"/>
              <a:gd name="connsiteY5" fmla="*/ 11087 h 11087"/>
              <a:gd name="connsiteX6" fmla="*/ 0 w 10086"/>
              <a:gd name="connsiteY6" fmla="*/ 11087 h 11087"/>
              <a:gd name="connsiteX7" fmla="*/ 0 w 10086"/>
              <a:gd name="connsiteY7" fmla="*/ 6560 h 11087"/>
              <a:gd name="connsiteX0" fmla="*/ 0 w 10086"/>
              <a:gd name="connsiteY0" fmla="*/ 6591 h 11118"/>
              <a:gd name="connsiteX1" fmla="*/ 3834 w 10086"/>
              <a:gd name="connsiteY1" fmla="*/ 6591 h 11118"/>
              <a:gd name="connsiteX2" fmla="*/ 5553 w 10086"/>
              <a:gd name="connsiteY2" fmla="*/ 4540 h 11118"/>
              <a:gd name="connsiteX3" fmla="*/ 8613 w 10086"/>
              <a:gd name="connsiteY3" fmla="*/ 1786 h 11118"/>
              <a:gd name="connsiteX4" fmla="*/ 10086 w 10086"/>
              <a:gd name="connsiteY4" fmla="*/ 434 h 11118"/>
              <a:gd name="connsiteX5" fmla="*/ 10000 w 10086"/>
              <a:gd name="connsiteY5" fmla="*/ 11118 h 11118"/>
              <a:gd name="connsiteX6" fmla="*/ 0 w 10086"/>
              <a:gd name="connsiteY6" fmla="*/ 11118 h 11118"/>
              <a:gd name="connsiteX7" fmla="*/ 0 w 10086"/>
              <a:gd name="connsiteY7" fmla="*/ 6591 h 11118"/>
              <a:gd name="connsiteX0" fmla="*/ 0 w 10086"/>
              <a:gd name="connsiteY0" fmla="*/ 6591 h 11118"/>
              <a:gd name="connsiteX1" fmla="*/ 3126 w 10086"/>
              <a:gd name="connsiteY1" fmla="*/ 7974 h 11118"/>
              <a:gd name="connsiteX2" fmla="*/ 5553 w 10086"/>
              <a:gd name="connsiteY2" fmla="*/ 4540 h 11118"/>
              <a:gd name="connsiteX3" fmla="*/ 8613 w 10086"/>
              <a:gd name="connsiteY3" fmla="*/ 1786 h 11118"/>
              <a:gd name="connsiteX4" fmla="*/ 10086 w 10086"/>
              <a:gd name="connsiteY4" fmla="*/ 434 h 11118"/>
              <a:gd name="connsiteX5" fmla="*/ 10000 w 10086"/>
              <a:gd name="connsiteY5" fmla="*/ 11118 h 11118"/>
              <a:gd name="connsiteX6" fmla="*/ 0 w 10086"/>
              <a:gd name="connsiteY6" fmla="*/ 11118 h 11118"/>
              <a:gd name="connsiteX7" fmla="*/ 0 w 10086"/>
              <a:gd name="connsiteY7" fmla="*/ 6591 h 11118"/>
              <a:gd name="connsiteX0" fmla="*/ 0 w 10086"/>
              <a:gd name="connsiteY0" fmla="*/ 6589 h 11116"/>
              <a:gd name="connsiteX1" fmla="*/ 3126 w 10086"/>
              <a:gd name="connsiteY1" fmla="*/ 7972 h 11116"/>
              <a:gd name="connsiteX2" fmla="*/ 5055 w 10086"/>
              <a:gd name="connsiteY2" fmla="*/ 4395 h 11116"/>
              <a:gd name="connsiteX3" fmla="*/ 8613 w 10086"/>
              <a:gd name="connsiteY3" fmla="*/ 1784 h 11116"/>
              <a:gd name="connsiteX4" fmla="*/ 10086 w 10086"/>
              <a:gd name="connsiteY4" fmla="*/ 432 h 11116"/>
              <a:gd name="connsiteX5" fmla="*/ 10000 w 10086"/>
              <a:gd name="connsiteY5" fmla="*/ 11116 h 11116"/>
              <a:gd name="connsiteX6" fmla="*/ 0 w 10086"/>
              <a:gd name="connsiteY6" fmla="*/ 11116 h 11116"/>
              <a:gd name="connsiteX7" fmla="*/ 0 w 10086"/>
              <a:gd name="connsiteY7" fmla="*/ 6589 h 11116"/>
              <a:gd name="connsiteX0" fmla="*/ 0 w 10223"/>
              <a:gd name="connsiteY0" fmla="*/ 6455 h 10982"/>
              <a:gd name="connsiteX1" fmla="*/ 3126 w 10223"/>
              <a:gd name="connsiteY1" fmla="*/ 7838 h 10982"/>
              <a:gd name="connsiteX2" fmla="*/ 5055 w 10223"/>
              <a:gd name="connsiteY2" fmla="*/ 4261 h 10982"/>
              <a:gd name="connsiteX3" fmla="*/ 7882 w 10223"/>
              <a:gd name="connsiteY3" fmla="*/ 3081 h 10982"/>
              <a:gd name="connsiteX4" fmla="*/ 10086 w 10223"/>
              <a:gd name="connsiteY4" fmla="*/ 298 h 10982"/>
              <a:gd name="connsiteX5" fmla="*/ 10000 w 10223"/>
              <a:gd name="connsiteY5" fmla="*/ 10982 h 10982"/>
              <a:gd name="connsiteX6" fmla="*/ 0 w 10223"/>
              <a:gd name="connsiteY6" fmla="*/ 10982 h 10982"/>
              <a:gd name="connsiteX7" fmla="*/ 0 w 10223"/>
              <a:gd name="connsiteY7" fmla="*/ 6455 h 10982"/>
              <a:gd name="connsiteX0" fmla="*/ 0 w 10223"/>
              <a:gd name="connsiteY0" fmla="*/ 6477 h 11004"/>
              <a:gd name="connsiteX1" fmla="*/ 3126 w 10223"/>
              <a:gd name="connsiteY1" fmla="*/ 7860 h 11004"/>
              <a:gd name="connsiteX2" fmla="*/ 5055 w 10223"/>
              <a:gd name="connsiteY2" fmla="*/ 4283 h 11004"/>
              <a:gd name="connsiteX3" fmla="*/ 7882 w 10223"/>
              <a:gd name="connsiteY3" fmla="*/ 3103 h 11004"/>
              <a:gd name="connsiteX4" fmla="*/ 10086 w 10223"/>
              <a:gd name="connsiteY4" fmla="*/ 320 h 11004"/>
              <a:gd name="connsiteX5" fmla="*/ 10000 w 10223"/>
              <a:gd name="connsiteY5" fmla="*/ 11004 h 11004"/>
              <a:gd name="connsiteX6" fmla="*/ 0 w 10223"/>
              <a:gd name="connsiteY6" fmla="*/ 11004 h 11004"/>
              <a:gd name="connsiteX7" fmla="*/ 0 w 10223"/>
              <a:gd name="connsiteY7" fmla="*/ 6477 h 11004"/>
              <a:gd name="connsiteX0" fmla="*/ 0 w 10223"/>
              <a:gd name="connsiteY0" fmla="*/ 6450 h 10977"/>
              <a:gd name="connsiteX1" fmla="*/ 3126 w 10223"/>
              <a:gd name="connsiteY1" fmla="*/ 7833 h 10977"/>
              <a:gd name="connsiteX2" fmla="*/ 5055 w 10223"/>
              <a:gd name="connsiteY2" fmla="*/ 4256 h 10977"/>
              <a:gd name="connsiteX3" fmla="*/ 7882 w 10223"/>
              <a:gd name="connsiteY3" fmla="*/ 3076 h 10977"/>
              <a:gd name="connsiteX4" fmla="*/ 10086 w 10223"/>
              <a:gd name="connsiteY4" fmla="*/ 293 h 10977"/>
              <a:gd name="connsiteX5" fmla="*/ 10000 w 10223"/>
              <a:gd name="connsiteY5" fmla="*/ 10977 h 10977"/>
              <a:gd name="connsiteX6" fmla="*/ 0 w 10223"/>
              <a:gd name="connsiteY6" fmla="*/ 10977 h 10977"/>
              <a:gd name="connsiteX7" fmla="*/ 0 w 10223"/>
              <a:gd name="connsiteY7" fmla="*/ 6450 h 10977"/>
              <a:gd name="connsiteX0" fmla="*/ 0 w 10223"/>
              <a:gd name="connsiteY0" fmla="*/ 6451 h 10978"/>
              <a:gd name="connsiteX1" fmla="*/ 3126 w 10223"/>
              <a:gd name="connsiteY1" fmla="*/ 7834 h 10978"/>
              <a:gd name="connsiteX2" fmla="*/ 5055 w 10223"/>
              <a:gd name="connsiteY2" fmla="*/ 4257 h 10978"/>
              <a:gd name="connsiteX3" fmla="*/ 7882 w 10223"/>
              <a:gd name="connsiteY3" fmla="*/ 3077 h 10978"/>
              <a:gd name="connsiteX4" fmla="*/ 10086 w 10223"/>
              <a:gd name="connsiteY4" fmla="*/ 294 h 10978"/>
              <a:gd name="connsiteX5" fmla="*/ 10000 w 10223"/>
              <a:gd name="connsiteY5" fmla="*/ 10978 h 10978"/>
              <a:gd name="connsiteX6" fmla="*/ 0 w 10223"/>
              <a:gd name="connsiteY6" fmla="*/ 10978 h 10978"/>
              <a:gd name="connsiteX7" fmla="*/ 0 w 10223"/>
              <a:gd name="connsiteY7" fmla="*/ 6451 h 10978"/>
              <a:gd name="connsiteX0" fmla="*/ 0 w 10223"/>
              <a:gd name="connsiteY0" fmla="*/ 6451 h 10978"/>
              <a:gd name="connsiteX1" fmla="*/ 3126 w 10223"/>
              <a:gd name="connsiteY1" fmla="*/ 7834 h 10978"/>
              <a:gd name="connsiteX2" fmla="*/ 5055 w 10223"/>
              <a:gd name="connsiteY2" fmla="*/ 4257 h 10978"/>
              <a:gd name="connsiteX3" fmla="*/ 7882 w 10223"/>
              <a:gd name="connsiteY3" fmla="*/ 3077 h 10978"/>
              <a:gd name="connsiteX4" fmla="*/ 10086 w 10223"/>
              <a:gd name="connsiteY4" fmla="*/ 294 h 10978"/>
              <a:gd name="connsiteX5" fmla="*/ 10000 w 10223"/>
              <a:gd name="connsiteY5" fmla="*/ 10978 h 10978"/>
              <a:gd name="connsiteX6" fmla="*/ 0 w 10223"/>
              <a:gd name="connsiteY6" fmla="*/ 10978 h 10978"/>
              <a:gd name="connsiteX7" fmla="*/ 0 w 10223"/>
              <a:gd name="connsiteY7" fmla="*/ 6451 h 10978"/>
              <a:gd name="connsiteX0" fmla="*/ 0 w 10223"/>
              <a:gd name="connsiteY0" fmla="*/ 9154 h 10978"/>
              <a:gd name="connsiteX1" fmla="*/ 3126 w 10223"/>
              <a:gd name="connsiteY1" fmla="*/ 7834 h 10978"/>
              <a:gd name="connsiteX2" fmla="*/ 5055 w 10223"/>
              <a:gd name="connsiteY2" fmla="*/ 4257 h 10978"/>
              <a:gd name="connsiteX3" fmla="*/ 7882 w 10223"/>
              <a:gd name="connsiteY3" fmla="*/ 3077 h 10978"/>
              <a:gd name="connsiteX4" fmla="*/ 10086 w 10223"/>
              <a:gd name="connsiteY4" fmla="*/ 294 h 10978"/>
              <a:gd name="connsiteX5" fmla="*/ 10000 w 10223"/>
              <a:gd name="connsiteY5" fmla="*/ 10978 h 10978"/>
              <a:gd name="connsiteX6" fmla="*/ 0 w 10223"/>
              <a:gd name="connsiteY6" fmla="*/ 10978 h 10978"/>
              <a:gd name="connsiteX7" fmla="*/ 0 w 10223"/>
              <a:gd name="connsiteY7" fmla="*/ 9154 h 10978"/>
              <a:gd name="connsiteX0" fmla="*/ 0 w 10292"/>
              <a:gd name="connsiteY0" fmla="*/ 9336 h 11160"/>
              <a:gd name="connsiteX1" fmla="*/ 3126 w 10292"/>
              <a:gd name="connsiteY1" fmla="*/ 8016 h 11160"/>
              <a:gd name="connsiteX2" fmla="*/ 5055 w 10292"/>
              <a:gd name="connsiteY2" fmla="*/ 4439 h 11160"/>
              <a:gd name="connsiteX3" fmla="*/ 6933 w 10292"/>
              <a:gd name="connsiteY3" fmla="*/ 2083 h 11160"/>
              <a:gd name="connsiteX4" fmla="*/ 10086 w 10292"/>
              <a:gd name="connsiteY4" fmla="*/ 476 h 11160"/>
              <a:gd name="connsiteX5" fmla="*/ 10000 w 10292"/>
              <a:gd name="connsiteY5" fmla="*/ 11160 h 11160"/>
              <a:gd name="connsiteX6" fmla="*/ 0 w 10292"/>
              <a:gd name="connsiteY6" fmla="*/ 11160 h 11160"/>
              <a:gd name="connsiteX7" fmla="*/ 0 w 10292"/>
              <a:gd name="connsiteY7" fmla="*/ 9336 h 11160"/>
              <a:gd name="connsiteX0" fmla="*/ 0 w 10292"/>
              <a:gd name="connsiteY0" fmla="*/ 9364 h 11188"/>
              <a:gd name="connsiteX1" fmla="*/ 3126 w 10292"/>
              <a:gd name="connsiteY1" fmla="*/ 8044 h 11188"/>
              <a:gd name="connsiteX2" fmla="*/ 5055 w 10292"/>
              <a:gd name="connsiteY2" fmla="*/ 4467 h 11188"/>
              <a:gd name="connsiteX3" fmla="*/ 6933 w 10292"/>
              <a:gd name="connsiteY3" fmla="*/ 2111 h 11188"/>
              <a:gd name="connsiteX4" fmla="*/ 10086 w 10292"/>
              <a:gd name="connsiteY4" fmla="*/ 504 h 11188"/>
              <a:gd name="connsiteX5" fmla="*/ 10000 w 10292"/>
              <a:gd name="connsiteY5" fmla="*/ 11188 h 11188"/>
              <a:gd name="connsiteX6" fmla="*/ 0 w 10292"/>
              <a:gd name="connsiteY6" fmla="*/ 11188 h 11188"/>
              <a:gd name="connsiteX7" fmla="*/ 0 w 10292"/>
              <a:gd name="connsiteY7" fmla="*/ 9364 h 11188"/>
              <a:gd name="connsiteX0" fmla="*/ 0 w 10095"/>
              <a:gd name="connsiteY0" fmla="*/ 9962 h 11786"/>
              <a:gd name="connsiteX1" fmla="*/ 3126 w 10095"/>
              <a:gd name="connsiteY1" fmla="*/ 8642 h 11786"/>
              <a:gd name="connsiteX2" fmla="*/ 5055 w 10095"/>
              <a:gd name="connsiteY2" fmla="*/ 5065 h 11786"/>
              <a:gd name="connsiteX3" fmla="*/ 6933 w 10095"/>
              <a:gd name="connsiteY3" fmla="*/ 2709 h 11786"/>
              <a:gd name="connsiteX4" fmla="*/ 10086 w 10095"/>
              <a:gd name="connsiteY4" fmla="*/ 1102 h 11786"/>
              <a:gd name="connsiteX5" fmla="*/ 10000 w 10095"/>
              <a:gd name="connsiteY5" fmla="*/ 11786 h 11786"/>
              <a:gd name="connsiteX6" fmla="*/ 0 w 10095"/>
              <a:gd name="connsiteY6" fmla="*/ 11786 h 11786"/>
              <a:gd name="connsiteX7" fmla="*/ 0 w 10095"/>
              <a:gd name="connsiteY7" fmla="*/ 9962 h 11786"/>
              <a:gd name="connsiteX0" fmla="*/ 0 w 10097"/>
              <a:gd name="connsiteY0" fmla="*/ 9953 h 11777"/>
              <a:gd name="connsiteX1" fmla="*/ 3126 w 10097"/>
              <a:gd name="connsiteY1" fmla="*/ 8633 h 11777"/>
              <a:gd name="connsiteX2" fmla="*/ 4713 w 10097"/>
              <a:gd name="connsiteY2" fmla="*/ 5660 h 11777"/>
              <a:gd name="connsiteX3" fmla="*/ 6933 w 10097"/>
              <a:gd name="connsiteY3" fmla="*/ 2700 h 11777"/>
              <a:gd name="connsiteX4" fmla="*/ 10086 w 10097"/>
              <a:gd name="connsiteY4" fmla="*/ 1093 h 11777"/>
              <a:gd name="connsiteX5" fmla="*/ 10000 w 10097"/>
              <a:gd name="connsiteY5" fmla="*/ 11777 h 11777"/>
              <a:gd name="connsiteX6" fmla="*/ 0 w 10097"/>
              <a:gd name="connsiteY6" fmla="*/ 11777 h 11777"/>
              <a:gd name="connsiteX7" fmla="*/ 0 w 10097"/>
              <a:gd name="connsiteY7" fmla="*/ 9953 h 11777"/>
              <a:gd name="connsiteX0" fmla="*/ 0 w 10097"/>
              <a:gd name="connsiteY0" fmla="*/ 9953 h 11777"/>
              <a:gd name="connsiteX1" fmla="*/ 3126 w 10097"/>
              <a:gd name="connsiteY1" fmla="*/ 8633 h 11777"/>
              <a:gd name="connsiteX2" fmla="*/ 4713 w 10097"/>
              <a:gd name="connsiteY2" fmla="*/ 5660 h 11777"/>
              <a:gd name="connsiteX3" fmla="*/ 6933 w 10097"/>
              <a:gd name="connsiteY3" fmla="*/ 2700 h 11777"/>
              <a:gd name="connsiteX4" fmla="*/ 10086 w 10097"/>
              <a:gd name="connsiteY4" fmla="*/ 1093 h 11777"/>
              <a:gd name="connsiteX5" fmla="*/ 10000 w 10097"/>
              <a:gd name="connsiteY5" fmla="*/ 11777 h 11777"/>
              <a:gd name="connsiteX6" fmla="*/ 0 w 10097"/>
              <a:gd name="connsiteY6" fmla="*/ 11777 h 11777"/>
              <a:gd name="connsiteX7" fmla="*/ 0 w 10097"/>
              <a:gd name="connsiteY7" fmla="*/ 9953 h 11777"/>
              <a:gd name="connsiteX0" fmla="*/ 0 w 10297"/>
              <a:gd name="connsiteY0" fmla="*/ 9153 h 10977"/>
              <a:gd name="connsiteX1" fmla="*/ 3126 w 10297"/>
              <a:gd name="connsiteY1" fmla="*/ 7833 h 10977"/>
              <a:gd name="connsiteX2" fmla="*/ 4713 w 10297"/>
              <a:gd name="connsiteY2" fmla="*/ 4860 h 10977"/>
              <a:gd name="connsiteX3" fmla="*/ 6871 w 10297"/>
              <a:gd name="connsiteY3" fmla="*/ 3172 h 10977"/>
              <a:gd name="connsiteX4" fmla="*/ 10086 w 10297"/>
              <a:gd name="connsiteY4" fmla="*/ 293 h 10977"/>
              <a:gd name="connsiteX5" fmla="*/ 10000 w 10297"/>
              <a:gd name="connsiteY5" fmla="*/ 10977 h 10977"/>
              <a:gd name="connsiteX6" fmla="*/ 0 w 10297"/>
              <a:gd name="connsiteY6" fmla="*/ 10977 h 10977"/>
              <a:gd name="connsiteX7" fmla="*/ 0 w 10297"/>
              <a:gd name="connsiteY7" fmla="*/ 9153 h 10977"/>
              <a:gd name="connsiteX0" fmla="*/ 0 w 10297"/>
              <a:gd name="connsiteY0" fmla="*/ 9185 h 11009"/>
              <a:gd name="connsiteX1" fmla="*/ 3126 w 10297"/>
              <a:gd name="connsiteY1" fmla="*/ 7865 h 11009"/>
              <a:gd name="connsiteX2" fmla="*/ 4713 w 10297"/>
              <a:gd name="connsiteY2" fmla="*/ 4892 h 11009"/>
              <a:gd name="connsiteX3" fmla="*/ 6871 w 10297"/>
              <a:gd name="connsiteY3" fmla="*/ 3204 h 11009"/>
              <a:gd name="connsiteX4" fmla="*/ 10086 w 10297"/>
              <a:gd name="connsiteY4" fmla="*/ 325 h 11009"/>
              <a:gd name="connsiteX5" fmla="*/ 10000 w 10297"/>
              <a:gd name="connsiteY5" fmla="*/ 11009 h 11009"/>
              <a:gd name="connsiteX6" fmla="*/ 0 w 10297"/>
              <a:gd name="connsiteY6" fmla="*/ 11009 h 11009"/>
              <a:gd name="connsiteX7" fmla="*/ 0 w 10297"/>
              <a:gd name="connsiteY7" fmla="*/ 9185 h 1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97" h="11009">
                <a:moveTo>
                  <a:pt x="0" y="9185"/>
                </a:moveTo>
                <a:cubicBezTo>
                  <a:pt x="0" y="9185"/>
                  <a:pt x="2341" y="8580"/>
                  <a:pt x="3126" y="7865"/>
                </a:cubicBezTo>
                <a:cubicBezTo>
                  <a:pt x="3911" y="7150"/>
                  <a:pt x="4089" y="5669"/>
                  <a:pt x="4713" y="4892"/>
                </a:cubicBezTo>
                <a:cubicBezTo>
                  <a:pt x="5337" y="4115"/>
                  <a:pt x="6272" y="4215"/>
                  <a:pt x="6871" y="3204"/>
                </a:cubicBezTo>
                <a:cubicBezTo>
                  <a:pt x="7604" y="1966"/>
                  <a:pt x="9565" y="-976"/>
                  <a:pt x="10086" y="325"/>
                </a:cubicBezTo>
                <a:cubicBezTo>
                  <a:pt x="10607" y="1626"/>
                  <a:pt x="10000" y="11009"/>
                  <a:pt x="10000" y="11009"/>
                </a:cubicBezTo>
                <a:lnTo>
                  <a:pt x="0" y="11009"/>
                </a:lnTo>
                <a:lnTo>
                  <a:pt x="0" y="9185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106588" y="467081"/>
            <a:ext cx="10086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+mj-lt"/>
              </a:rPr>
              <a:t>T-SNE of each output</a:t>
            </a:r>
          </a:p>
        </p:txBody>
      </p:sp>
      <p:sp>
        <p:nvSpPr>
          <p:cNvPr id="20" name="Rectangle: Rounded Corners 80"/>
          <p:cNvSpPr/>
          <p:nvPr/>
        </p:nvSpPr>
        <p:spPr>
          <a:xfrm>
            <a:off x="2106588" y="1301249"/>
            <a:ext cx="1379793" cy="8748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E9DB88-B8B8-5934-AF1C-1F0BAF5BFFCD}"/>
              </a:ext>
            </a:extLst>
          </p:cNvPr>
          <p:cNvGrpSpPr/>
          <p:nvPr/>
        </p:nvGrpSpPr>
        <p:grpSpPr>
          <a:xfrm>
            <a:off x="266076" y="1791659"/>
            <a:ext cx="6654316" cy="6809395"/>
            <a:chOff x="266076" y="1791659"/>
            <a:chExt cx="6654316" cy="6809395"/>
          </a:xfrm>
        </p:grpSpPr>
        <p:pic>
          <p:nvPicPr>
            <p:cNvPr id="32770" name="Picture 2">
              <a:extLst>
                <a:ext uri="{FF2B5EF4-FFF2-40B4-BE49-F238E27FC236}">
                  <a16:creationId xmlns:a16="http://schemas.microsoft.com/office/drawing/2014/main" id="{8E7ADDA2-8091-1CBF-C75F-57DD41CFA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076" y="1791659"/>
              <a:ext cx="6654316" cy="6809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12E8AC-5BE8-9129-50C7-CBA0C497313F}"/>
                </a:ext>
              </a:extLst>
            </p:cNvPr>
            <p:cNvSpPr txBox="1"/>
            <p:nvPr/>
          </p:nvSpPr>
          <p:spPr>
            <a:xfrm>
              <a:off x="328294" y="2009547"/>
              <a:ext cx="20762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2"/>
                  </a:solidFill>
                </a:rPr>
                <a:t>Raw data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5132DA3-93F9-8D6A-3A9C-F85331B56699}"/>
              </a:ext>
            </a:extLst>
          </p:cNvPr>
          <p:cNvGrpSpPr/>
          <p:nvPr/>
        </p:nvGrpSpPr>
        <p:grpSpPr>
          <a:xfrm>
            <a:off x="4916611" y="6618427"/>
            <a:ext cx="6654316" cy="6809395"/>
            <a:chOff x="4916611" y="6618427"/>
            <a:chExt cx="6654316" cy="6809395"/>
          </a:xfrm>
        </p:grpSpPr>
        <p:pic>
          <p:nvPicPr>
            <p:cNvPr id="32772" name="Picture 4">
              <a:extLst>
                <a:ext uri="{FF2B5EF4-FFF2-40B4-BE49-F238E27FC236}">
                  <a16:creationId xmlns:a16="http://schemas.microsoft.com/office/drawing/2014/main" id="{9D7CC95F-C81B-F0A1-377C-C221FA182B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6611" y="6618427"/>
              <a:ext cx="6654316" cy="68093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DA6989-BDF9-7C6A-BF25-E65DC0F8EB18}"/>
                </a:ext>
              </a:extLst>
            </p:cNvPr>
            <p:cNvSpPr txBox="1"/>
            <p:nvPr/>
          </p:nvSpPr>
          <p:spPr>
            <a:xfrm>
              <a:off x="4966880" y="6797093"/>
              <a:ext cx="10919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2"/>
                  </a:solidFill>
                </a:rPr>
                <a:t>MLP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1ED5C6-94CB-276A-317D-7DACA6405C0D}"/>
              </a:ext>
            </a:extLst>
          </p:cNvPr>
          <p:cNvGrpSpPr/>
          <p:nvPr/>
        </p:nvGrpSpPr>
        <p:grpSpPr>
          <a:xfrm>
            <a:off x="8860455" y="1791658"/>
            <a:ext cx="6654316" cy="6809396"/>
            <a:chOff x="8860455" y="1791658"/>
            <a:chExt cx="6654316" cy="6809396"/>
          </a:xfrm>
        </p:grpSpPr>
        <p:pic>
          <p:nvPicPr>
            <p:cNvPr id="32774" name="Picture 6">
              <a:extLst>
                <a:ext uri="{FF2B5EF4-FFF2-40B4-BE49-F238E27FC236}">
                  <a16:creationId xmlns:a16="http://schemas.microsoft.com/office/drawing/2014/main" id="{F5184CFC-7F3B-F329-E9DC-8EE62D6DEA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0455" y="1791658"/>
              <a:ext cx="6654316" cy="68093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8E58F7-E17B-1B4A-2517-40A3AC5FB041}"/>
                </a:ext>
              </a:extLst>
            </p:cNvPr>
            <p:cNvSpPr txBox="1"/>
            <p:nvPr/>
          </p:nvSpPr>
          <p:spPr>
            <a:xfrm>
              <a:off x="8988590" y="2009547"/>
              <a:ext cx="11384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2"/>
                  </a:solidFill>
                </a:rPr>
                <a:t>CNN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6797B6-1FB5-B107-BAA7-8F86AF14DF3B}"/>
              </a:ext>
            </a:extLst>
          </p:cNvPr>
          <p:cNvGrpSpPr/>
          <p:nvPr/>
        </p:nvGrpSpPr>
        <p:grpSpPr>
          <a:xfrm>
            <a:off x="13510990" y="6618428"/>
            <a:ext cx="6654316" cy="6809395"/>
            <a:chOff x="13510990" y="6618428"/>
            <a:chExt cx="6654316" cy="6809395"/>
          </a:xfrm>
        </p:grpSpPr>
        <p:pic>
          <p:nvPicPr>
            <p:cNvPr id="32776" name="Picture 8">
              <a:extLst>
                <a:ext uri="{FF2B5EF4-FFF2-40B4-BE49-F238E27FC236}">
                  <a16:creationId xmlns:a16="http://schemas.microsoft.com/office/drawing/2014/main" id="{FEBF9153-243D-652C-0C97-2FE157EF21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10990" y="6618428"/>
              <a:ext cx="6654316" cy="68093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B2C579-1BF8-F6C1-ADC5-7A8062F08497}"/>
                </a:ext>
              </a:extLst>
            </p:cNvPr>
            <p:cNvSpPr txBox="1"/>
            <p:nvPr/>
          </p:nvSpPr>
          <p:spPr>
            <a:xfrm>
              <a:off x="13585124" y="6797092"/>
              <a:ext cx="15632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2"/>
                  </a:solidFill>
                </a:rPr>
                <a:t>Hybrid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7ED1060-2151-353C-9D5E-2E8531FE8E69}"/>
              </a:ext>
            </a:extLst>
          </p:cNvPr>
          <p:cNvGrpSpPr/>
          <p:nvPr/>
        </p:nvGrpSpPr>
        <p:grpSpPr>
          <a:xfrm>
            <a:off x="17404565" y="1791658"/>
            <a:ext cx="6654316" cy="6809395"/>
            <a:chOff x="17404565" y="1791658"/>
            <a:chExt cx="6654316" cy="6809395"/>
          </a:xfrm>
        </p:grpSpPr>
        <p:pic>
          <p:nvPicPr>
            <p:cNvPr id="32778" name="Picture 10">
              <a:extLst>
                <a:ext uri="{FF2B5EF4-FFF2-40B4-BE49-F238E27FC236}">
                  <a16:creationId xmlns:a16="http://schemas.microsoft.com/office/drawing/2014/main" id="{34FA26F5-9E5B-C04D-1D1C-BA4D9C151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04565" y="1791658"/>
              <a:ext cx="6654316" cy="68093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62F388-A507-18AA-AE59-F77ECA00E810}"/>
                </a:ext>
              </a:extLst>
            </p:cNvPr>
            <p:cNvSpPr txBox="1"/>
            <p:nvPr/>
          </p:nvSpPr>
          <p:spPr>
            <a:xfrm>
              <a:off x="17454834" y="2009546"/>
              <a:ext cx="27348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2"/>
                  </a:solidFill>
                </a:rPr>
                <a:t>Transformer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4692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9"/>
          <p:cNvSpPr>
            <a:spLocks/>
          </p:cNvSpPr>
          <p:nvPr/>
        </p:nvSpPr>
        <p:spPr bwMode="auto">
          <a:xfrm>
            <a:off x="-50800" y="524519"/>
            <a:ext cx="25219360" cy="13191481"/>
          </a:xfrm>
          <a:custGeom>
            <a:avLst/>
            <a:gdLst>
              <a:gd name="T0" fmla="*/ 0 w 7681"/>
              <a:gd name="T1" fmla="*/ 2055 h 3755"/>
              <a:gd name="T2" fmla="*/ 2945 w 7681"/>
              <a:gd name="T3" fmla="*/ 2055 h 3755"/>
              <a:gd name="T4" fmla="*/ 5162 w 7681"/>
              <a:gd name="T5" fmla="*/ 700 h 3755"/>
              <a:gd name="T6" fmla="*/ 6789 w 7681"/>
              <a:gd name="T7" fmla="*/ 1009 h 3755"/>
              <a:gd name="T8" fmla="*/ 7681 w 7681"/>
              <a:gd name="T9" fmla="*/ 0 h 3755"/>
              <a:gd name="T10" fmla="*/ 7681 w 7681"/>
              <a:gd name="T11" fmla="*/ 3755 h 3755"/>
              <a:gd name="T12" fmla="*/ 0 w 7681"/>
              <a:gd name="T13" fmla="*/ 3755 h 3755"/>
              <a:gd name="T14" fmla="*/ 0 w 7681"/>
              <a:gd name="T15" fmla="*/ 2055 h 3755"/>
              <a:gd name="connsiteX0" fmla="*/ 0 w 10102"/>
              <a:gd name="connsiteY0" fmla="*/ 6023 h 10550"/>
              <a:gd name="connsiteX1" fmla="*/ 3834 w 10102"/>
              <a:gd name="connsiteY1" fmla="*/ 6023 h 10550"/>
              <a:gd name="connsiteX2" fmla="*/ 6720 w 10102"/>
              <a:gd name="connsiteY2" fmla="*/ 2414 h 10550"/>
              <a:gd name="connsiteX3" fmla="*/ 8613 w 10102"/>
              <a:gd name="connsiteY3" fmla="*/ 1218 h 10550"/>
              <a:gd name="connsiteX4" fmla="*/ 10000 w 10102"/>
              <a:gd name="connsiteY4" fmla="*/ 550 h 10550"/>
              <a:gd name="connsiteX5" fmla="*/ 10000 w 10102"/>
              <a:gd name="connsiteY5" fmla="*/ 10550 h 10550"/>
              <a:gd name="connsiteX6" fmla="*/ 0 w 10102"/>
              <a:gd name="connsiteY6" fmla="*/ 10550 h 10550"/>
              <a:gd name="connsiteX7" fmla="*/ 0 w 10102"/>
              <a:gd name="connsiteY7" fmla="*/ 6023 h 10550"/>
              <a:gd name="connsiteX0" fmla="*/ 0 w 10102"/>
              <a:gd name="connsiteY0" fmla="*/ 6177 h 10704"/>
              <a:gd name="connsiteX1" fmla="*/ 3834 w 10102"/>
              <a:gd name="connsiteY1" fmla="*/ 6177 h 10704"/>
              <a:gd name="connsiteX2" fmla="*/ 6720 w 10102"/>
              <a:gd name="connsiteY2" fmla="*/ 2568 h 10704"/>
              <a:gd name="connsiteX3" fmla="*/ 8613 w 10102"/>
              <a:gd name="connsiteY3" fmla="*/ 1372 h 10704"/>
              <a:gd name="connsiteX4" fmla="*/ 10000 w 10102"/>
              <a:gd name="connsiteY4" fmla="*/ 704 h 10704"/>
              <a:gd name="connsiteX5" fmla="*/ 10000 w 10102"/>
              <a:gd name="connsiteY5" fmla="*/ 10704 h 10704"/>
              <a:gd name="connsiteX6" fmla="*/ 0 w 10102"/>
              <a:gd name="connsiteY6" fmla="*/ 10704 h 10704"/>
              <a:gd name="connsiteX7" fmla="*/ 0 w 10102"/>
              <a:gd name="connsiteY7" fmla="*/ 6177 h 10704"/>
              <a:gd name="connsiteX0" fmla="*/ 0 w 10002"/>
              <a:gd name="connsiteY0" fmla="*/ 6065 h 10592"/>
              <a:gd name="connsiteX1" fmla="*/ 3834 w 10002"/>
              <a:gd name="connsiteY1" fmla="*/ 6065 h 10592"/>
              <a:gd name="connsiteX2" fmla="*/ 6720 w 10002"/>
              <a:gd name="connsiteY2" fmla="*/ 2456 h 10592"/>
              <a:gd name="connsiteX3" fmla="*/ 8613 w 10002"/>
              <a:gd name="connsiteY3" fmla="*/ 1260 h 10592"/>
              <a:gd name="connsiteX4" fmla="*/ 10000 w 10002"/>
              <a:gd name="connsiteY4" fmla="*/ 592 h 10592"/>
              <a:gd name="connsiteX5" fmla="*/ 10000 w 10002"/>
              <a:gd name="connsiteY5" fmla="*/ 10592 h 10592"/>
              <a:gd name="connsiteX6" fmla="*/ 0 w 10002"/>
              <a:gd name="connsiteY6" fmla="*/ 10592 h 10592"/>
              <a:gd name="connsiteX7" fmla="*/ 0 w 10002"/>
              <a:gd name="connsiteY7" fmla="*/ 6065 h 10592"/>
              <a:gd name="connsiteX0" fmla="*/ 0 w 10086"/>
              <a:gd name="connsiteY0" fmla="*/ 6560 h 11087"/>
              <a:gd name="connsiteX1" fmla="*/ 3834 w 10086"/>
              <a:gd name="connsiteY1" fmla="*/ 6560 h 11087"/>
              <a:gd name="connsiteX2" fmla="*/ 6720 w 10086"/>
              <a:gd name="connsiteY2" fmla="*/ 2951 h 11087"/>
              <a:gd name="connsiteX3" fmla="*/ 8613 w 10086"/>
              <a:gd name="connsiteY3" fmla="*/ 1755 h 11087"/>
              <a:gd name="connsiteX4" fmla="*/ 10086 w 10086"/>
              <a:gd name="connsiteY4" fmla="*/ 403 h 11087"/>
              <a:gd name="connsiteX5" fmla="*/ 10000 w 10086"/>
              <a:gd name="connsiteY5" fmla="*/ 11087 h 11087"/>
              <a:gd name="connsiteX6" fmla="*/ 0 w 10086"/>
              <a:gd name="connsiteY6" fmla="*/ 11087 h 11087"/>
              <a:gd name="connsiteX7" fmla="*/ 0 w 10086"/>
              <a:gd name="connsiteY7" fmla="*/ 6560 h 11087"/>
              <a:gd name="connsiteX0" fmla="*/ 0 w 10086"/>
              <a:gd name="connsiteY0" fmla="*/ 6591 h 11118"/>
              <a:gd name="connsiteX1" fmla="*/ 3834 w 10086"/>
              <a:gd name="connsiteY1" fmla="*/ 6591 h 11118"/>
              <a:gd name="connsiteX2" fmla="*/ 5553 w 10086"/>
              <a:gd name="connsiteY2" fmla="*/ 4540 h 11118"/>
              <a:gd name="connsiteX3" fmla="*/ 8613 w 10086"/>
              <a:gd name="connsiteY3" fmla="*/ 1786 h 11118"/>
              <a:gd name="connsiteX4" fmla="*/ 10086 w 10086"/>
              <a:gd name="connsiteY4" fmla="*/ 434 h 11118"/>
              <a:gd name="connsiteX5" fmla="*/ 10000 w 10086"/>
              <a:gd name="connsiteY5" fmla="*/ 11118 h 11118"/>
              <a:gd name="connsiteX6" fmla="*/ 0 w 10086"/>
              <a:gd name="connsiteY6" fmla="*/ 11118 h 11118"/>
              <a:gd name="connsiteX7" fmla="*/ 0 w 10086"/>
              <a:gd name="connsiteY7" fmla="*/ 6591 h 11118"/>
              <a:gd name="connsiteX0" fmla="*/ 0 w 10086"/>
              <a:gd name="connsiteY0" fmla="*/ 6591 h 11118"/>
              <a:gd name="connsiteX1" fmla="*/ 3126 w 10086"/>
              <a:gd name="connsiteY1" fmla="*/ 7974 h 11118"/>
              <a:gd name="connsiteX2" fmla="*/ 5553 w 10086"/>
              <a:gd name="connsiteY2" fmla="*/ 4540 h 11118"/>
              <a:gd name="connsiteX3" fmla="*/ 8613 w 10086"/>
              <a:gd name="connsiteY3" fmla="*/ 1786 h 11118"/>
              <a:gd name="connsiteX4" fmla="*/ 10086 w 10086"/>
              <a:gd name="connsiteY4" fmla="*/ 434 h 11118"/>
              <a:gd name="connsiteX5" fmla="*/ 10000 w 10086"/>
              <a:gd name="connsiteY5" fmla="*/ 11118 h 11118"/>
              <a:gd name="connsiteX6" fmla="*/ 0 w 10086"/>
              <a:gd name="connsiteY6" fmla="*/ 11118 h 11118"/>
              <a:gd name="connsiteX7" fmla="*/ 0 w 10086"/>
              <a:gd name="connsiteY7" fmla="*/ 6591 h 11118"/>
              <a:gd name="connsiteX0" fmla="*/ 0 w 10086"/>
              <a:gd name="connsiteY0" fmla="*/ 6589 h 11116"/>
              <a:gd name="connsiteX1" fmla="*/ 3126 w 10086"/>
              <a:gd name="connsiteY1" fmla="*/ 7972 h 11116"/>
              <a:gd name="connsiteX2" fmla="*/ 5055 w 10086"/>
              <a:gd name="connsiteY2" fmla="*/ 4395 h 11116"/>
              <a:gd name="connsiteX3" fmla="*/ 8613 w 10086"/>
              <a:gd name="connsiteY3" fmla="*/ 1784 h 11116"/>
              <a:gd name="connsiteX4" fmla="*/ 10086 w 10086"/>
              <a:gd name="connsiteY4" fmla="*/ 432 h 11116"/>
              <a:gd name="connsiteX5" fmla="*/ 10000 w 10086"/>
              <a:gd name="connsiteY5" fmla="*/ 11116 h 11116"/>
              <a:gd name="connsiteX6" fmla="*/ 0 w 10086"/>
              <a:gd name="connsiteY6" fmla="*/ 11116 h 11116"/>
              <a:gd name="connsiteX7" fmla="*/ 0 w 10086"/>
              <a:gd name="connsiteY7" fmla="*/ 6589 h 11116"/>
              <a:gd name="connsiteX0" fmla="*/ 0 w 10223"/>
              <a:gd name="connsiteY0" fmla="*/ 6455 h 10982"/>
              <a:gd name="connsiteX1" fmla="*/ 3126 w 10223"/>
              <a:gd name="connsiteY1" fmla="*/ 7838 h 10982"/>
              <a:gd name="connsiteX2" fmla="*/ 5055 w 10223"/>
              <a:gd name="connsiteY2" fmla="*/ 4261 h 10982"/>
              <a:gd name="connsiteX3" fmla="*/ 7882 w 10223"/>
              <a:gd name="connsiteY3" fmla="*/ 3081 h 10982"/>
              <a:gd name="connsiteX4" fmla="*/ 10086 w 10223"/>
              <a:gd name="connsiteY4" fmla="*/ 298 h 10982"/>
              <a:gd name="connsiteX5" fmla="*/ 10000 w 10223"/>
              <a:gd name="connsiteY5" fmla="*/ 10982 h 10982"/>
              <a:gd name="connsiteX6" fmla="*/ 0 w 10223"/>
              <a:gd name="connsiteY6" fmla="*/ 10982 h 10982"/>
              <a:gd name="connsiteX7" fmla="*/ 0 w 10223"/>
              <a:gd name="connsiteY7" fmla="*/ 6455 h 10982"/>
              <a:gd name="connsiteX0" fmla="*/ 0 w 10223"/>
              <a:gd name="connsiteY0" fmla="*/ 6477 h 11004"/>
              <a:gd name="connsiteX1" fmla="*/ 3126 w 10223"/>
              <a:gd name="connsiteY1" fmla="*/ 7860 h 11004"/>
              <a:gd name="connsiteX2" fmla="*/ 5055 w 10223"/>
              <a:gd name="connsiteY2" fmla="*/ 4283 h 11004"/>
              <a:gd name="connsiteX3" fmla="*/ 7882 w 10223"/>
              <a:gd name="connsiteY3" fmla="*/ 3103 h 11004"/>
              <a:gd name="connsiteX4" fmla="*/ 10086 w 10223"/>
              <a:gd name="connsiteY4" fmla="*/ 320 h 11004"/>
              <a:gd name="connsiteX5" fmla="*/ 10000 w 10223"/>
              <a:gd name="connsiteY5" fmla="*/ 11004 h 11004"/>
              <a:gd name="connsiteX6" fmla="*/ 0 w 10223"/>
              <a:gd name="connsiteY6" fmla="*/ 11004 h 11004"/>
              <a:gd name="connsiteX7" fmla="*/ 0 w 10223"/>
              <a:gd name="connsiteY7" fmla="*/ 6477 h 11004"/>
              <a:gd name="connsiteX0" fmla="*/ 0 w 10223"/>
              <a:gd name="connsiteY0" fmla="*/ 6450 h 10977"/>
              <a:gd name="connsiteX1" fmla="*/ 3126 w 10223"/>
              <a:gd name="connsiteY1" fmla="*/ 7833 h 10977"/>
              <a:gd name="connsiteX2" fmla="*/ 5055 w 10223"/>
              <a:gd name="connsiteY2" fmla="*/ 4256 h 10977"/>
              <a:gd name="connsiteX3" fmla="*/ 7882 w 10223"/>
              <a:gd name="connsiteY3" fmla="*/ 3076 h 10977"/>
              <a:gd name="connsiteX4" fmla="*/ 10086 w 10223"/>
              <a:gd name="connsiteY4" fmla="*/ 293 h 10977"/>
              <a:gd name="connsiteX5" fmla="*/ 10000 w 10223"/>
              <a:gd name="connsiteY5" fmla="*/ 10977 h 10977"/>
              <a:gd name="connsiteX6" fmla="*/ 0 w 10223"/>
              <a:gd name="connsiteY6" fmla="*/ 10977 h 10977"/>
              <a:gd name="connsiteX7" fmla="*/ 0 w 10223"/>
              <a:gd name="connsiteY7" fmla="*/ 6450 h 10977"/>
              <a:gd name="connsiteX0" fmla="*/ 0 w 10223"/>
              <a:gd name="connsiteY0" fmla="*/ 6451 h 10978"/>
              <a:gd name="connsiteX1" fmla="*/ 3126 w 10223"/>
              <a:gd name="connsiteY1" fmla="*/ 7834 h 10978"/>
              <a:gd name="connsiteX2" fmla="*/ 5055 w 10223"/>
              <a:gd name="connsiteY2" fmla="*/ 4257 h 10978"/>
              <a:gd name="connsiteX3" fmla="*/ 7882 w 10223"/>
              <a:gd name="connsiteY3" fmla="*/ 3077 h 10978"/>
              <a:gd name="connsiteX4" fmla="*/ 10086 w 10223"/>
              <a:gd name="connsiteY4" fmla="*/ 294 h 10978"/>
              <a:gd name="connsiteX5" fmla="*/ 10000 w 10223"/>
              <a:gd name="connsiteY5" fmla="*/ 10978 h 10978"/>
              <a:gd name="connsiteX6" fmla="*/ 0 w 10223"/>
              <a:gd name="connsiteY6" fmla="*/ 10978 h 10978"/>
              <a:gd name="connsiteX7" fmla="*/ 0 w 10223"/>
              <a:gd name="connsiteY7" fmla="*/ 6451 h 10978"/>
              <a:gd name="connsiteX0" fmla="*/ 0 w 10223"/>
              <a:gd name="connsiteY0" fmla="*/ 6451 h 10978"/>
              <a:gd name="connsiteX1" fmla="*/ 3126 w 10223"/>
              <a:gd name="connsiteY1" fmla="*/ 7834 h 10978"/>
              <a:gd name="connsiteX2" fmla="*/ 5055 w 10223"/>
              <a:gd name="connsiteY2" fmla="*/ 4257 h 10978"/>
              <a:gd name="connsiteX3" fmla="*/ 7882 w 10223"/>
              <a:gd name="connsiteY3" fmla="*/ 3077 h 10978"/>
              <a:gd name="connsiteX4" fmla="*/ 10086 w 10223"/>
              <a:gd name="connsiteY4" fmla="*/ 294 h 10978"/>
              <a:gd name="connsiteX5" fmla="*/ 10000 w 10223"/>
              <a:gd name="connsiteY5" fmla="*/ 10978 h 10978"/>
              <a:gd name="connsiteX6" fmla="*/ 0 w 10223"/>
              <a:gd name="connsiteY6" fmla="*/ 10978 h 10978"/>
              <a:gd name="connsiteX7" fmla="*/ 0 w 10223"/>
              <a:gd name="connsiteY7" fmla="*/ 6451 h 10978"/>
              <a:gd name="connsiteX0" fmla="*/ 0 w 10223"/>
              <a:gd name="connsiteY0" fmla="*/ 9154 h 10978"/>
              <a:gd name="connsiteX1" fmla="*/ 3126 w 10223"/>
              <a:gd name="connsiteY1" fmla="*/ 7834 h 10978"/>
              <a:gd name="connsiteX2" fmla="*/ 5055 w 10223"/>
              <a:gd name="connsiteY2" fmla="*/ 4257 h 10978"/>
              <a:gd name="connsiteX3" fmla="*/ 7882 w 10223"/>
              <a:gd name="connsiteY3" fmla="*/ 3077 h 10978"/>
              <a:gd name="connsiteX4" fmla="*/ 10086 w 10223"/>
              <a:gd name="connsiteY4" fmla="*/ 294 h 10978"/>
              <a:gd name="connsiteX5" fmla="*/ 10000 w 10223"/>
              <a:gd name="connsiteY5" fmla="*/ 10978 h 10978"/>
              <a:gd name="connsiteX6" fmla="*/ 0 w 10223"/>
              <a:gd name="connsiteY6" fmla="*/ 10978 h 10978"/>
              <a:gd name="connsiteX7" fmla="*/ 0 w 10223"/>
              <a:gd name="connsiteY7" fmla="*/ 9154 h 10978"/>
              <a:gd name="connsiteX0" fmla="*/ 0 w 10292"/>
              <a:gd name="connsiteY0" fmla="*/ 9336 h 11160"/>
              <a:gd name="connsiteX1" fmla="*/ 3126 w 10292"/>
              <a:gd name="connsiteY1" fmla="*/ 8016 h 11160"/>
              <a:gd name="connsiteX2" fmla="*/ 5055 w 10292"/>
              <a:gd name="connsiteY2" fmla="*/ 4439 h 11160"/>
              <a:gd name="connsiteX3" fmla="*/ 6933 w 10292"/>
              <a:gd name="connsiteY3" fmla="*/ 2083 h 11160"/>
              <a:gd name="connsiteX4" fmla="*/ 10086 w 10292"/>
              <a:gd name="connsiteY4" fmla="*/ 476 h 11160"/>
              <a:gd name="connsiteX5" fmla="*/ 10000 w 10292"/>
              <a:gd name="connsiteY5" fmla="*/ 11160 h 11160"/>
              <a:gd name="connsiteX6" fmla="*/ 0 w 10292"/>
              <a:gd name="connsiteY6" fmla="*/ 11160 h 11160"/>
              <a:gd name="connsiteX7" fmla="*/ 0 w 10292"/>
              <a:gd name="connsiteY7" fmla="*/ 9336 h 11160"/>
              <a:gd name="connsiteX0" fmla="*/ 0 w 10292"/>
              <a:gd name="connsiteY0" fmla="*/ 9364 h 11188"/>
              <a:gd name="connsiteX1" fmla="*/ 3126 w 10292"/>
              <a:gd name="connsiteY1" fmla="*/ 8044 h 11188"/>
              <a:gd name="connsiteX2" fmla="*/ 5055 w 10292"/>
              <a:gd name="connsiteY2" fmla="*/ 4467 h 11188"/>
              <a:gd name="connsiteX3" fmla="*/ 6933 w 10292"/>
              <a:gd name="connsiteY3" fmla="*/ 2111 h 11188"/>
              <a:gd name="connsiteX4" fmla="*/ 10086 w 10292"/>
              <a:gd name="connsiteY4" fmla="*/ 504 h 11188"/>
              <a:gd name="connsiteX5" fmla="*/ 10000 w 10292"/>
              <a:gd name="connsiteY5" fmla="*/ 11188 h 11188"/>
              <a:gd name="connsiteX6" fmla="*/ 0 w 10292"/>
              <a:gd name="connsiteY6" fmla="*/ 11188 h 11188"/>
              <a:gd name="connsiteX7" fmla="*/ 0 w 10292"/>
              <a:gd name="connsiteY7" fmla="*/ 9364 h 11188"/>
              <a:gd name="connsiteX0" fmla="*/ 0 w 10095"/>
              <a:gd name="connsiteY0" fmla="*/ 9962 h 11786"/>
              <a:gd name="connsiteX1" fmla="*/ 3126 w 10095"/>
              <a:gd name="connsiteY1" fmla="*/ 8642 h 11786"/>
              <a:gd name="connsiteX2" fmla="*/ 5055 w 10095"/>
              <a:gd name="connsiteY2" fmla="*/ 5065 h 11786"/>
              <a:gd name="connsiteX3" fmla="*/ 6933 w 10095"/>
              <a:gd name="connsiteY3" fmla="*/ 2709 h 11786"/>
              <a:gd name="connsiteX4" fmla="*/ 10086 w 10095"/>
              <a:gd name="connsiteY4" fmla="*/ 1102 h 11786"/>
              <a:gd name="connsiteX5" fmla="*/ 10000 w 10095"/>
              <a:gd name="connsiteY5" fmla="*/ 11786 h 11786"/>
              <a:gd name="connsiteX6" fmla="*/ 0 w 10095"/>
              <a:gd name="connsiteY6" fmla="*/ 11786 h 11786"/>
              <a:gd name="connsiteX7" fmla="*/ 0 w 10095"/>
              <a:gd name="connsiteY7" fmla="*/ 9962 h 11786"/>
              <a:gd name="connsiteX0" fmla="*/ 0 w 10097"/>
              <a:gd name="connsiteY0" fmla="*/ 9953 h 11777"/>
              <a:gd name="connsiteX1" fmla="*/ 3126 w 10097"/>
              <a:gd name="connsiteY1" fmla="*/ 8633 h 11777"/>
              <a:gd name="connsiteX2" fmla="*/ 4713 w 10097"/>
              <a:gd name="connsiteY2" fmla="*/ 5660 h 11777"/>
              <a:gd name="connsiteX3" fmla="*/ 6933 w 10097"/>
              <a:gd name="connsiteY3" fmla="*/ 2700 h 11777"/>
              <a:gd name="connsiteX4" fmla="*/ 10086 w 10097"/>
              <a:gd name="connsiteY4" fmla="*/ 1093 h 11777"/>
              <a:gd name="connsiteX5" fmla="*/ 10000 w 10097"/>
              <a:gd name="connsiteY5" fmla="*/ 11777 h 11777"/>
              <a:gd name="connsiteX6" fmla="*/ 0 w 10097"/>
              <a:gd name="connsiteY6" fmla="*/ 11777 h 11777"/>
              <a:gd name="connsiteX7" fmla="*/ 0 w 10097"/>
              <a:gd name="connsiteY7" fmla="*/ 9953 h 11777"/>
              <a:gd name="connsiteX0" fmla="*/ 0 w 10097"/>
              <a:gd name="connsiteY0" fmla="*/ 9953 h 11777"/>
              <a:gd name="connsiteX1" fmla="*/ 3126 w 10097"/>
              <a:gd name="connsiteY1" fmla="*/ 8633 h 11777"/>
              <a:gd name="connsiteX2" fmla="*/ 4713 w 10097"/>
              <a:gd name="connsiteY2" fmla="*/ 5660 h 11777"/>
              <a:gd name="connsiteX3" fmla="*/ 6933 w 10097"/>
              <a:gd name="connsiteY3" fmla="*/ 2700 h 11777"/>
              <a:gd name="connsiteX4" fmla="*/ 10086 w 10097"/>
              <a:gd name="connsiteY4" fmla="*/ 1093 h 11777"/>
              <a:gd name="connsiteX5" fmla="*/ 10000 w 10097"/>
              <a:gd name="connsiteY5" fmla="*/ 11777 h 11777"/>
              <a:gd name="connsiteX6" fmla="*/ 0 w 10097"/>
              <a:gd name="connsiteY6" fmla="*/ 11777 h 11777"/>
              <a:gd name="connsiteX7" fmla="*/ 0 w 10097"/>
              <a:gd name="connsiteY7" fmla="*/ 9953 h 11777"/>
              <a:gd name="connsiteX0" fmla="*/ 0 w 10297"/>
              <a:gd name="connsiteY0" fmla="*/ 9153 h 10977"/>
              <a:gd name="connsiteX1" fmla="*/ 3126 w 10297"/>
              <a:gd name="connsiteY1" fmla="*/ 7833 h 10977"/>
              <a:gd name="connsiteX2" fmla="*/ 4713 w 10297"/>
              <a:gd name="connsiteY2" fmla="*/ 4860 h 10977"/>
              <a:gd name="connsiteX3" fmla="*/ 6871 w 10297"/>
              <a:gd name="connsiteY3" fmla="*/ 3172 h 10977"/>
              <a:gd name="connsiteX4" fmla="*/ 10086 w 10297"/>
              <a:gd name="connsiteY4" fmla="*/ 293 h 10977"/>
              <a:gd name="connsiteX5" fmla="*/ 10000 w 10297"/>
              <a:gd name="connsiteY5" fmla="*/ 10977 h 10977"/>
              <a:gd name="connsiteX6" fmla="*/ 0 w 10297"/>
              <a:gd name="connsiteY6" fmla="*/ 10977 h 10977"/>
              <a:gd name="connsiteX7" fmla="*/ 0 w 10297"/>
              <a:gd name="connsiteY7" fmla="*/ 9153 h 10977"/>
              <a:gd name="connsiteX0" fmla="*/ 0 w 10297"/>
              <a:gd name="connsiteY0" fmla="*/ 9185 h 11009"/>
              <a:gd name="connsiteX1" fmla="*/ 3126 w 10297"/>
              <a:gd name="connsiteY1" fmla="*/ 7865 h 11009"/>
              <a:gd name="connsiteX2" fmla="*/ 4713 w 10297"/>
              <a:gd name="connsiteY2" fmla="*/ 4892 h 11009"/>
              <a:gd name="connsiteX3" fmla="*/ 6871 w 10297"/>
              <a:gd name="connsiteY3" fmla="*/ 3204 h 11009"/>
              <a:gd name="connsiteX4" fmla="*/ 10086 w 10297"/>
              <a:gd name="connsiteY4" fmla="*/ 325 h 11009"/>
              <a:gd name="connsiteX5" fmla="*/ 10000 w 10297"/>
              <a:gd name="connsiteY5" fmla="*/ 11009 h 11009"/>
              <a:gd name="connsiteX6" fmla="*/ 0 w 10297"/>
              <a:gd name="connsiteY6" fmla="*/ 11009 h 11009"/>
              <a:gd name="connsiteX7" fmla="*/ 0 w 10297"/>
              <a:gd name="connsiteY7" fmla="*/ 9185 h 1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97" h="11009">
                <a:moveTo>
                  <a:pt x="0" y="9185"/>
                </a:moveTo>
                <a:cubicBezTo>
                  <a:pt x="0" y="9185"/>
                  <a:pt x="2341" y="8580"/>
                  <a:pt x="3126" y="7865"/>
                </a:cubicBezTo>
                <a:cubicBezTo>
                  <a:pt x="3911" y="7150"/>
                  <a:pt x="4089" y="5669"/>
                  <a:pt x="4713" y="4892"/>
                </a:cubicBezTo>
                <a:cubicBezTo>
                  <a:pt x="5337" y="4115"/>
                  <a:pt x="6272" y="4215"/>
                  <a:pt x="6871" y="3204"/>
                </a:cubicBezTo>
                <a:cubicBezTo>
                  <a:pt x="7604" y="1966"/>
                  <a:pt x="9565" y="-976"/>
                  <a:pt x="10086" y="325"/>
                </a:cubicBezTo>
                <a:cubicBezTo>
                  <a:pt x="10607" y="1626"/>
                  <a:pt x="10000" y="11009"/>
                  <a:pt x="10000" y="11009"/>
                </a:cubicBezTo>
                <a:lnTo>
                  <a:pt x="0" y="11009"/>
                </a:lnTo>
                <a:lnTo>
                  <a:pt x="0" y="9185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106588" y="467081"/>
            <a:ext cx="10086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+mj-lt"/>
              </a:rPr>
              <a:t>ROC of each output</a:t>
            </a:r>
          </a:p>
        </p:txBody>
      </p:sp>
      <p:sp>
        <p:nvSpPr>
          <p:cNvPr id="20" name="Rectangle: Rounded Corners 80"/>
          <p:cNvSpPr/>
          <p:nvPr/>
        </p:nvSpPr>
        <p:spPr>
          <a:xfrm>
            <a:off x="2106588" y="1301249"/>
            <a:ext cx="1379793" cy="87489"/>
          </a:xfrm>
          <a:prstGeom prst="roundRect">
            <a:avLst>
              <a:gd name="adj" fmla="val 50000"/>
            </a:avLst>
          </a:prstGeom>
          <a:solidFill>
            <a:srgbClr val="F389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2659FE-1CBD-8870-B394-67EAFC68E837}"/>
              </a:ext>
            </a:extLst>
          </p:cNvPr>
          <p:cNvGrpSpPr/>
          <p:nvPr/>
        </p:nvGrpSpPr>
        <p:grpSpPr>
          <a:xfrm>
            <a:off x="205422" y="1671163"/>
            <a:ext cx="7761553" cy="6047820"/>
            <a:chOff x="205422" y="2247630"/>
            <a:chExt cx="7761553" cy="6047820"/>
          </a:xfrm>
        </p:grpSpPr>
        <p:pic>
          <p:nvPicPr>
            <p:cNvPr id="33794" name="Picture 2">
              <a:extLst>
                <a:ext uri="{FF2B5EF4-FFF2-40B4-BE49-F238E27FC236}">
                  <a16:creationId xmlns:a16="http://schemas.microsoft.com/office/drawing/2014/main" id="{54641CBD-7CE4-B20A-3BFA-535DC85272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422" y="2247630"/>
              <a:ext cx="7761553" cy="60478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3E8EC3-EF25-CF5D-CE25-C64C535B024D}"/>
                </a:ext>
              </a:extLst>
            </p:cNvPr>
            <p:cNvSpPr txBox="1"/>
            <p:nvPr/>
          </p:nvSpPr>
          <p:spPr>
            <a:xfrm>
              <a:off x="205422" y="2247630"/>
              <a:ext cx="12234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KNN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64B1BE-4DD3-413E-4335-91EAABFC2A30}"/>
              </a:ext>
            </a:extLst>
          </p:cNvPr>
          <p:cNvGrpSpPr/>
          <p:nvPr/>
        </p:nvGrpSpPr>
        <p:grpSpPr>
          <a:xfrm>
            <a:off x="8312811" y="1671162"/>
            <a:ext cx="7761553" cy="6047821"/>
            <a:chOff x="8312811" y="2247629"/>
            <a:chExt cx="7761553" cy="6047821"/>
          </a:xfrm>
        </p:grpSpPr>
        <p:pic>
          <p:nvPicPr>
            <p:cNvPr id="33798" name="Picture 6">
              <a:extLst>
                <a:ext uri="{FF2B5EF4-FFF2-40B4-BE49-F238E27FC236}">
                  <a16:creationId xmlns:a16="http://schemas.microsoft.com/office/drawing/2014/main" id="{7F9522C4-06E3-A193-BC4D-D648724A27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2811" y="2247630"/>
              <a:ext cx="7761553" cy="60478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349B2D-708F-214D-B7EA-CA1810DE0572}"/>
                </a:ext>
              </a:extLst>
            </p:cNvPr>
            <p:cNvSpPr txBox="1"/>
            <p:nvPr/>
          </p:nvSpPr>
          <p:spPr>
            <a:xfrm>
              <a:off x="8312811" y="2247629"/>
              <a:ext cx="1244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CNN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8619A4-3A1C-7050-79D3-AD868C53B8C6}"/>
              </a:ext>
            </a:extLst>
          </p:cNvPr>
          <p:cNvGrpSpPr/>
          <p:nvPr/>
        </p:nvGrpSpPr>
        <p:grpSpPr>
          <a:xfrm>
            <a:off x="3592795" y="7120259"/>
            <a:ext cx="7761553" cy="6047820"/>
            <a:chOff x="3592795" y="7120259"/>
            <a:chExt cx="7761553" cy="6047820"/>
          </a:xfrm>
        </p:grpSpPr>
        <p:pic>
          <p:nvPicPr>
            <p:cNvPr id="33796" name="Picture 4">
              <a:extLst>
                <a:ext uri="{FF2B5EF4-FFF2-40B4-BE49-F238E27FC236}">
                  <a16:creationId xmlns:a16="http://schemas.microsoft.com/office/drawing/2014/main" id="{787FF945-C9BD-E409-D4A7-950FE0DA8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2795" y="7120259"/>
              <a:ext cx="7761553" cy="60478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A0CC32E-E343-DEC5-B4F3-964E149984F8}"/>
                </a:ext>
              </a:extLst>
            </p:cNvPr>
            <p:cNvSpPr txBox="1"/>
            <p:nvPr/>
          </p:nvSpPr>
          <p:spPr>
            <a:xfrm>
              <a:off x="3598899" y="7120259"/>
              <a:ext cx="11897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MLP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AE6FC9-2773-3617-FD9C-BB10BE8EBD67}"/>
              </a:ext>
            </a:extLst>
          </p:cNvPr>
          <p:cNvGrpSpPr/>
          <p:nvPr/>
        </p:nvGrpSpPr>
        <p:grpSpPr>
          <a:xfrm>
            <a:off x="16420200" y="1671162"/>
            <a:ext cx="7761553" cy="6047821"/>
            <a:chOff x="16420200" y="2247629"/>
            <a:chExt cx="7761553" cy="6047821"/>
          </a:xfrm>
        </p:grpSpPr>
        <p:pic>
          <p:nvPicPr>
            <p:cNvPr id="33802" name="Picture 10">
              <a:extLst>
                <a:ext uri="{FF2B5EF4-FFF2-40B4-BE49-F238E27FC236}">
                  <a16:creationId xmlns:a16="http://schemas.microsoft.com/office/drawing/2014/main" id="{65152498-323A-378C-9D90-20B8D7E009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20200" y="2247630"/>
              <a:ext cx="7761553" cy="6047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B5868-147D-1238-9ADF-73C01F927D5D}"/>
                </a:ext>
              </a:extLst>
            </p:cNvPr>
            <p:cNvSpPr txBox="1"/>
            <p:nvPr/>
          </p:nvSpPr>
          <p:spPr>
            <a:xfrm>
              <a:off x="16420598" y="2247629"/>
              <a:ext cx="30246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Transformer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C939D2-F377-AA67-911F-1551B765E87D}"/>
              </a:ext>
            </a:extLst>
          </p:cNvPr>
          <p:cNvGrpSpPr/>
          <p:nvPr/>
        </p:nvGrpSpPr>
        <p:grpSpPr>
          <a:xfrm>
            <a:off x="12981829" y="7120259"/>
            <a:ext cx="7812551" cy="6047820"/>
            <a:chOff x="12981829" y="7120259"/>
            <a:chExt cx="7812551" cy="6047820"/>
          </a:xfrm>
        </p:grpSpPr>
        <p:pic>
          <p:nvPicPr>
            <p:cNvPr id="33800" name="Picture 8">
              <a:extLst>
                <a:ext uri="{FF2B5EF4-FFF2-40B4-BE49-F238E27FC236}">
                  <a16:creationId xmlns:a16="http://schemas.microsoft.com/office/drawing/2014/main" id="{5FCD9A02-A79B-1D7D-9EE9-F2BBD1902A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32827" y="7120259"/>
              <a:ext cx="7761553" cy="60478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28F4FD-9F48-0B8F-AA14-B79143EBF9F6}"/>
                </a:ext>
              </a:extLst>
            </p:cNvPr>
            <p:cNvSpPr txBox="1"/>
            <p:nvPr/>
          </p:nvSpPr>
          <p:spPr>
            <a:xfrm>
              <a:off x="12981829" y="7120259"/>
              <a:ext cx="171874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Hybrid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0424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471" y="7255552"/>
            <a:ext cx="24652646" cy="14850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82435" y="4611074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dt-arrows-01" panose="02000509000000000000" pitchFamily="49" charset="0"/>
              </a:rPr>
              <a:t>d</a:t>
            </a:r>
            <a:endParaRPr lang="en-US" sz="96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447132" y="4547448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dt-business-01" panose="02000509000000000000" pitchFamily="49" charset="0"/>
              </a:rPr>
              <a:t>p</a:t>
            </a:r>
            <a:endParaRPr lang="en-US" sz="115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34467" y="4654347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dt-business-08" panose="02000509000000000000" pitchFamily="49" charset="0"/>
              </a:rPr>
              <a:t>l</a:t>
            </a:r>
            <a:endParaRPr lang="en-US" sz="115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11188" y="6079808"/>
            <a:ext cx="22757358" cy="1235356"/>
          </a:xfrm>
          <a:prstGeom prst="rect">
            <a:avLst/>
          </a:pr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-571500"/>
            <a:ext cx="0" cy="0"/>
          </a:xfrm>
        </p:spPr>
        <p:txBody>
          <a:bodyPr/>
          <a:lstStyle/>
          <a:p>
            <a:r>
              <a:rPr lang="en-US"/>
              <a:t>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28751" y="6371256"/>
            <a:ext cx="1852534" cy="646986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Duration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46357" y="6371256"/>
            <a:ext cx="2992001" cy="646986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Validation Loss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90304" y="6371256"/>
            <a:ext cx="2600035" cy="646986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Repeatability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759170" y="6371256"/>
            <a:ext cx="5179867" cy="612934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Time spent on development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781507" y="6371256"/>
            <a:ext cx="3455834" cy="612934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Network simplicity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1188" y="7824788"/>
            <a:ext cx="3662638" cy="2064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8125" indent="-238125">
              <a:lnSpc>
                <a:spcPct val="89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3600" dirty="0"/>
              <a:t>MLP: 82.37</a:t>
            </a:r>
          </a:p>
          <a:p>
            <a:pPr marL="238125" indent="-238125">
              <a:lnSpc>
                <a:spcPct val="89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3600" dirty="0"/>
              <a:t>CNN: 82.53</a:t>
            </a:r>
          </a:p>
          <a:p>
            <a:pPr marL="238125" indent="-238125">
              <a:lnSpc>
                <a:spcPct val="89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3600" dirty="0"/>
              <a:t>Hybrid: 143.52</a:t>
            </a:r>
          </a:p>
          <a:p>
            <a:pPr marL="238125" indent="-238125">
              <a:lnSpc>
                <a:spcPct val="89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3600" dirty="0"/>
              <a:t>Tr: 400.32</a:t>
            </a:r>
            <a:endParaRPr lang="en-US" sz="4000" dirty="0"/>
          </a:p>
        </p:txBody>
      </p:sp>
      <p:sp>
        <p:nvSpPr>
          <p:cNvPr id="20" name="Rectangle 19"/>
          <p:cNvSpPr/>
          <p:nvPr/>
        </p:nvSpPr>
        <p:spPr>
          <a:xfrm>
            <a:off x="5135916" y="7824788"/>
            <a:ext cx="3425686" cy="2064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8125" lvl="0" indent="-238125">
              <a:lnSpc>
                <a:spcPct val="89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DEE2E4"/>
                </a:solidFill>
              </a:rPr>
              <a:t>MLP: 0.0065</a:t>
            </a:r>
          </a:p>
          <a:p>
            <a:pPr marL="238125" lvl="0" indent="-238125">
              <a:lnSpc>
                <a:spcPct val="89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DEE2E4"/>
                </a:solidFill>
              </a:rPr>
              <a:t>CNN: 0.0045</a:t>
            </a:r>
          </a:p>
          <a:p>
            <a:pPr marL="238125" lvl="0" indent="-238125">
              <a:lnSpc>
                <a:spcPct val="89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DEE2E4"/>
                </a:solidFill>
              </a:rPr>
              <a:t>Hybrid: 0.0788</a:t>
            </a:r>
          </a:p>
          <a:p>
            <a:pPr marL="238125" lvl="0" indent="-238125">
              <a:lnSpc>
                <a:spcPct val="89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DEE2E4"/>
                </a:solidFill>
              </a:rPr>
              <a:t>Tr: 0.0286</a:t>
            </a:r>
            <a:endParaRPr lang="en-US" sz="4000" dirty="0">
              <a:solidFill>
                <a:srgbClr val="DEE2E4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042720" y="7824788"/>
            <a:ext cx="3425686" cy="2064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6875" lvl="0" indent="-396875">
              <a:lnSpc>
                <a:spcPct val="89000"/>
              </a:lnSpc>
              <a:buSzPct val="80000"/>
              <a:buFont typeface="+mj-lt"/>
              <a:buAutoNum type="arabicPeriod"/>
            </a:pPr>
            <a:r>
              <a:rPr lang="en-US" sz="3600" dirty="0">
                <a:solidFill>
                  <a:srgbClr val="DEE2E4"/>
                </a:solidFill>
              </a:rPr>
              <a:t>Transformer</a:t>
            </a:r>
          </a:p>
          <a:p>
            <a:pPr marL="396875" lvl="0" indent="-396875">
              <a:lnSpc>
                <a:spcPct val="89000"/>
              </a:lnSpc>
              <a:buSzPct val="80000"/>
              <a:buFont typeface="+mj-lt"/>
              <a:buAutoNum type="arabicPeriod"/>
            </a:pPr>
            <a:r>
              <a:rPr lang="en-US" sz="3600" dirty="0">
                <a:solidFill>
                  <a:srgbClr val="DEE2E4"/>
                </a:solidFill>
              </a:rPr>
              <a:t>CNN</a:t>
            </a:r>
          </a:p>
          <a:p>
            <a:pPr marL="396875" lvl="0" indent="-396875">
              <a:lnSpc>
                <a:spcPct val="89000"/>
              </a:lnSpc>
              <a:buSzPct val="80000"/>
              <a:buFont typeface="+mj-lt"/>
              <a:buAutoNum type="arabicPeriod"/>
            </a:pPr>
            <a:r>
              <a:rPr lang="en-US" sz="3600" dirty="0">
                <a:solidFill>
                  <a:srgbClr val="DEE2E4"/>
                </a:solidFill>
              </a:rPr>
              <a:t>Hybrid</a:t>
            </a:r>
          </a:p>
          <a:p>
            <a:pPr marL="396875" lvl="0" indent="-396875">
              <a:lnSpc>
                <a:spcPct val="89000"/>
              </a:lnSpc>
              <a:buSzPct val="80000"/>
              <a:buFont typeface="+mj-lt"/>
              <a:buAutoNum type="arabicPeriod"/>
            </a:pPr>
            <a:r>
              <a:rPr lang="en-US" sz="3600" dirty="0">
                <a:solidFill>
                  <a:srgbClr val="DEE2E4"/>
                </a:solidFill>
              </a:rPr>
              <a:t>MLP</a:t>
            </a:r>
            <a:endParaRPr lang="en-US" sz="4000" dirty="0">
              <a:solidFill>
                <a:srgbClr val="DEE2E4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674356" y="7824788"/>
            <a:ext cx="3425686" cy="2064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6875" lvl="0" indent="-396875">
              <a:lnSpc>
                <a:spcPct val="89000"/>
              </a:lnSpc>
              <a:buSzPct val="80000"/>
              <a:buFont typeface="+mj-lt"/>
              <a:buAutoNum type="arabicPeriod"/>
            </a:pPr>
            <a:r>
              <a:rPr lang="en-US" sz="3600" dirty="0">
                <a:solidFill>
                  <a:srgbClr val="DEE2E4"/>
                </a:solidFill>
              </a:rPr>
              <a:t>Hybrid</a:t>
            </a:r>
          </a:p>
          <a:p>
            <a:pPr marL="396875" lvl="0" indent="-396875">
              <a:lnSpc>
                <a:spcPct val="89000"/>
              </a:lnSpc>
              <a:buSzPct val="80000"/>
              <a:buFont typeface="+mj-lt"/>
              <a:buAutoNum type="arabicPeriod"/>
            </a:pPr>
            <a:r>
              <a:rPr lang="en-US" sz="3600" dirty="0">
                <a:solidFill>
                  <a:srgbClr val="DEE2E4"/>
                </a:solidFill>
              </a:rPr>
              <a:t>MLP</a:t>
            </a:r>
          </a:p>
          <a:p>
            <a:pPr marL="396875" lvl="0" indent="-396875">
              <a:lnSpc>
                <a:spcPct val="89000"/>
              </a:lnSpc>
              <a:buSzPct val="80000"/>
              <a:buFont typeface="+mj-lt"/>
              <a:buAutoNum type="arabicPeriod"/>
            </a:pPr>
            <a:r>
              <a:rPr lang="en-US" sz="3600" dirty="0">
                <a:solidFill>
                  <a:srgbClr val="DEE2E4"/>
                </a:solidFill>
              </a:rPr>
              <a:t>Transformer</a:t>
            </a:r>
          </a:p>
          <a:p>
            <a:pPr marL="396875" lvl="0" indent="-396875">
              <a:lnSpc>
                <a:spcPct val="89000"/>
              </a:lnSpc>
              <a:buSzPct val="80000"/>
              <a:buFont typeface="+mj-lt"/>
              <a:buAutoNum type="arabicPeriod"/>
            </a:pPr>
            <a:r>
              <a:rPr lang="en-US" sz="3600" dirty="0">
                <a:solidFill>
                  <a:srgbClr val="DEE2E4"/>
                </a:solidFill>
              </a:rPr>
              <a:t>CNN</a:t>
            </a:r>
            <a:endParaRPr lang="en-US" sz="4000" dirty="0">
              <a:solidFill>
                <a:srgbClr val="DEE2E4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9796580" y="7824788"/>
            <a:ext cx="3425686" cy="2064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6875" lvl="0" indent="-396875">
              <a:lnSpc>
                <a:spcPct val="89000"/>
              </a:lnSpc>
              <a:buSzPct val="80000"/>
              <a:buFont typeface="+mj-lt"/>
              <a:buAutoNum type="arabicPeriod"/>
            </a:pPr>
            <a:r>
              <a:rPr lang="en-US" sz="3600" dirty="0">
                <a:solidFill>
                  <a:srgbClr val="DEE2E4"/>
                </a:solidFill>
              </a:rPr>
              <a:t>MLP</a:t>
            </a:r>
          </a:p>
          <a:p>
            <a:pPr marL="396875" lvl="0" indent="-396875">
              <a:lnSpc>
                <a:spcPct val="89000"/>
              </a:lnSpc>
              <a:buSzPct val="80000"/>
              <a:buFont typeface="+mj-lt"/>
              <a:buAutoNum type="arabicPeriod"/>
            </a:pPr>
            <a:r>
              <a:rPr lang="en-US" sz="3600" dirty="0">
                <a:solidFill>
                  <a:srgbClr val="DEE2E4"/>
                </a:solidFill>
              </a:rPr>
              <a:t>CNN</a:t>
            </a:r>
          </a:p>
          <a:p>
            <a:pPr marL="396875" lvl="0" indent="-396875">
              <a:lnSpc>
                <a:spcPct val="89000"/>
              </a:lnSpc>
              <a:buSzPct val="80000"/>
              <a:buFont typeface="+mj-lt"/>
              <a:buAutoNum type="arabicPeriod"/>
            </a:pPr>
            <a:r>
              <a:rPr lang="en-US" sz="3600" dirty="0">
                <a:solidFill>
                  <a:srgbClr val="DEE2E4"/>
                </a:solidFill>
              </a:rPr>
              <a:t>Hybrid</a:t>
            </a:r>
          </a:p>
          <a:p>
            <a:pPr marL="396875" lvl="0" indent="-396875">
              <a:lnSpc>
                <a:spcPct val="89000"/>
              </a:lnSpc>
              <a:buSzPct val="80000"/>
              <a:buFont typeface="+mj-lt"/>
              <a:buAutoNum type="arabicPeriod"/>
            </a:pPr>
            <a:r>
              <a:rPr lang="en-US" sz="3600" dirty="0">
                <a:solidFill>
                  <a:srgbClr val="DEE2E4"/>
                </a:solidFill>
              </a:rPr>
              <a:t>Transformer</a:t>
            </a:r>
            <a:endParaRPr lang="en-US" sz="4000" dirty="0">
              <a:solidFill>
                <a:srgbClr val="DEE2E4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D37DB2-E84E-3579-9270-8BCB4A6989B7}"/>
              </a:ext>
            </a:extLst>
          </p:cNvPr>
          <p:cNvSpPr txBox="1"/>
          <p:nvPr/>
        </p:nvSpPr>
        <p:spPr>
          <a:xfrm>
            <a:off x="2106588" y="467081"/>
            <a:ext cx="10086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+mn-ea"/>
                <a:cs typeface="+mn-cs"/>
              </a:rPr>
              <a:t>Numerical Comparison </a:t>
            </a:r>
          </a:p>
        </p:txBody>
      </p:sp>
      <p:sp>
        <p:nvSpPr>
          <p:cNvPr id="32" name="Rectangle: Rounded Corners 80">
            <a:extLst>
              <a:ext uri="{FF2B5EF4-FFF2-40B4-BE49-F238E27FC236}">
                <a16:creationId xmlns:a16="http://schemas.microsoft.com/office/drawing/2014/main" id="{9F84E693-7C10-95EE-7B44-B8676B167713}"/>
              </a:ext>
            </a:extLst>
          </p:cNvPr>
          <p:cNvSpPr/>
          <p:nvPr/>
        </p:nvSpPr>
        <p:spPr>
          <a:xfrm>
            <a:off x="2106588" y="1301249"/>
            <a:ext cx="1379793" cy="87489"/>
          </a:xfrm>
          <a:prstGeom prst="roundRect">
            <a:avLst>
              <a:gd name="adj" fmla="val 50000"/>
            </a:avLst>
          </a:prstGeom>
          <a:solidFill>
            <a:srgbClr val="F389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34818" name="Picture 2" descr="Development - Free time and date icons">
            <a:extLst>
              <a:ext uri="{FF2B5EF4-FFF2-40B4-BE49-F238E27FC236}">
                <a16:creationId xmlns:a16="http://schemas.microsoft.com/office/drawing/2014/main" id="{32D0B194-92C2-4783-4936-B0E08FBCD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3145" y="4353162"/>
            <a:ext cx="1571916" cy="1571916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Simplicity Icons - Free SVG &amp; PNG Simplicity Images - Noun Project">
            <a:extLst>
              <a:ext uri="{FF2B5EF4-FFF2-40B4-BE49-F238E27FC236}">
                <a16:creationId xmlns:a16="http://schemas.microsoft.com/office/drawing/2014/main" id="{A4892BEE-1771-089C-4012-786105904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9511" y="4437388"/>
            <a:ext cx="1571916" cy="1571916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006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3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4533" y="3348238"/>
            <a:ext cx="9271680" cy="5967112"/>
            <a:chOff x="-58060" y="3606157"/>
            <a:chExt cx="4635840" cy="2983556"/>
          </a:xfrm>
        </p:grpSpPr>
        <p:sp>
          <p:nvSpPr>
            <p:cNvPr id="9" name="Isosceles Triangle 8"/>
            <p:cNvSpPr/>
            <p:nvPr/>
          </p:nvSpPr>
          <p:spPr bwMode="auto">
            <a:xfrm rot="5400000">
              <a:off x="288942" y="3259155"/>
              <a:ext cx="2983556" cy="3677560"/>
            </a:xfrm>
            <a:prstGeom prst="triangle">
              <a:avLst/>
            </a:prstGeom>
            <a:solidFill>
              <a:schemeClr val="accent3"/>
            </a:solidFill>
            <a:ln w="76200">
              <a:solidFill>
                <a:schemeClr val="tx1"/>
              </a:solidFill>
              <a:miter lim="800000"/>
            </a:ln>
          </p:spPr>
          <p:txBody>
            <a:bodyPr vert="horz" wrap="square" lIns="182880" tIns="91440" rIns="182880" bIns="9144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3600"/>
            </a:p>
          </p:txBody>
        </p:sp>
        <p:sp>
          <p:nvSpPr>
            <p:cNvPr id="11" name="Isosceles Triangle 10"/>
            <p:cNvSpPr/>
            <p:nvPr/>
          </p:nvSpPr>
          <p:spPr bwMode="auto">
            <a:xfrm rot="5400000">
              <a:off x="2307945" y="4325083"/>
              <a:ext cx="1262743" cy="1553376"/>
            </a:xfrm>
            <a:prstGeom prst="triangle">
              <a:avLst/>
            </a:prstGeom>
            <a:solidFill>
              <a:schemeClr val="accent3">
                <a:alpha val="67000"/>
              </a:schemeClr>
            </a:solidFill>
            <a:ln w="76200">
              <a:noFill/>
              <a:miter lim="800000"/>
            </a:ln>
          </p:spPr>
          <p:txBody>
            <a:bodyPr vert="horz" wrap="square" lIns="182880" tIns="91440" rIns="182880" bIns="9144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36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716005" y="4676034"/>
              <a:ext cx="861775" cy="9694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0" dirty="0">
                  <a:latin typeface="dt-transport-02" panose="02000509000000000000" pitchFamily="49" charset="0"/>
                  <a:cs typeface="Arial" panose="020B0604020202020204" pitchFamily="34" charset="0"/>
                </a:rPr>
                <a:t>b</a:t>
              </a:r>
              <a:endParaRPr lang="en-US" sz="12000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157147" y="5657671"/>
            <a:ext cx="14045334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lang="en-US" sz="7200" dirty="0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path path="circle">
                    <a:fillToRect l="100000" t="100000"/>
                  </a:path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Using CNN is a Better Option </a:t>
            </a:r>
          </a:p>
        </p:txBody>
      </p:sp>
    </p:spTree>
    <p:extLst>
      <p:ext uri="{BB962C8B-B14F-4D97-AF65-F5344CB8AC3E}">
        <p14:creationId xmlns:p14="http://schemas.microsoft.com/office/powerpoint/2010/main" val="3406930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025" y="9033426"/>
            <a:ext cx="11751125" cy="1747259"/>
          </a:xfrm>
          <a:prstGeom prst="rect">
            <a:avLst/>
          </a:prstGeom>
        </p:spPr>
      </p:pic>
      <p:sp>
        <p:nvSpPr>
          <p:cNvPr id="22" name="Freeform 5"/>
          <p:cNvSpPr>
            <a:spLocks/>
          </p:cNvSpPr>
          <p:nvPr/>
        </p:nvSpPr>
        <p:spPr bwMode="auto">
          <a:xfrm flipH="1">
            <a:off x="6853451" y="8627606"/>
            <a:ext cx="10736252" cy="1043008"/>
          </a:xfrm>
          <a:custGeom>
            <a:avLst/>
            <a:gdLst>
              <a:gd name="T0" fmla="*/ 395 w 468"/>
              <a:gd name="T1" fmla="*/ 91 h 144"/>
              <a:gd name="T2" fmla="*/ 366 w 468"/>
              <a:gd name="T3" fmla="*/ 0 h 144"/>
              <a:gd name="T4" fmla="*/ 239 w 468"/>
              <a:gd name="T5" fmla="*/ 0 h 144"/>
              <a:gd name="T6" fmla="*/ 229 w 468"/>
              <a:gd name="T7" fmla="*/ 0 h 144"/>
              <a:gd name="T8" fmla="*/ 102 w 468"/>
              <a:gd name="T9" fmla="*/ 0 h 144"/>
              <a:gd name="T10" fmla="*/ 72 w 468"/>
              <a:gd name="T11" fmla="*/ 91 h 144"/>
              <a:gd name="T12" fmla="*/ 77 w 468"/>
              <a:gd name="T13" fmla="*/ 144 h 144"/>
              <a:gd name="T14" fmla="*/ 229 w 468"/>
              <a:gd name="T15" fmla="*/ 144 h 144"/>
              <a:gd name="T16" fmla="*/ 239 w 468"/>
              <a:gd name="T17" fmla="*/ 144 h 144"/>
              <a:gd name="T18" fmla="*/ 391 w 468"/>
              <a:gd name="T19" fmla="*/ 144 h 144"/>
              <a:gd name="T20" fmla="*/ 395 w 468"/>
              <a:gd name="T21" fmla="*/ 91 h 144"/>
              <a:gd name="connsiteX0" fmla="*/ 7717 w 8545"/>
              <a:gd name="connsiteY0" fmla="*/ 6319 h 10000"/>
              <a:gd name="connsiteX1" fmla="*/ 7098 w 8545"/>
              <a:gd name="connsiteY1" fmla="*/ 0 h 10000"/>
              <a:gd name="connsiteX2" fmla="*/ 4384 w 8545"/>
              <a:gd name="connsiteY2" fmla="*/ 0 h 10000"/>
              <a:gd name="connsiteX3" fmla="*/ 4170 w 8545"/>
              <a:gd name="connsiteY3" fmla="*/ 0 h 10000"/>
              <a:gd name="connsiteX4" fmla="*/ 1456 w 8545"/>
              <a:gd name="connsiteY4" fmla="*/ 0 h 10000"/>
              <a:gd name="connsiteX5" fmla="*/ 815 w 8545"/>
              <a:gd name="connsiteY5" fmla="*/ 6319 h 10000"/>
              <a:gd name="connsiteX6" fmla="*/ 922 w 8545"/>
              <a:gd name="connsiteY6" fmla="*/ 10000 h 10000"/>
              <a:gd name="connsiteX7" fmla="*/ 4170 w 8545"/>
              <a:gd name="connsiteY7" fmla="*/ 10000 h 10000"/>
              <a:gd name="connsiteX8" fmla="*/ 4384 w 8545"/>
              <a:gd name="connsiteY8" fmla="*/ 10000 h 10000"/>
              <a:gd name="connsiteX9" fmla="*/ 7632 w 8545"/>
              <a:gd name="connsiteY9" fmla="*/ 10000 h 10000"/>
              <a:gd name="connsiteX10" fmla="*/ 7717 w 8545"/>
              <a:gd name="connsiteY10" fmla="*/ 6319 h 10000"/>
              <a:gd name="connsiteX0" fmla="*/ 8949 w 9918"/>
              <a:gd name="connsiteY0" fmla="*/ 6319 h 10000"/>
              <a:gd name="connsiteX1" fmla="*/ 8225 w 9918"/>
              <a:gd name="connsiteY1" fmla="*/ 0 h 10000"/>
              <a:gd name="connsiteX2" fmla="*/ 5048 w 9918"/>
              <a:gd name="connsiteY2" fmla="*/ 0 h 10000"/>
              <a:gd name="connsiteX3" fmla="*/ 4798 w 9918"/>
              <a:gd name="connsiteY3" fmla="*/ 0 h 10000"/>
              <a:gd name="connsiteX4" fmla="*/ 1622 w 9918"/>
              <a:gd name="connsiteY4" fmla="*/ 0 h 10000"/>
              <a:gd name="connsiteX5" fmla="*/ 872 w 9918"/>
              <a:gd name="connsiteY5" fmla="*/ 6319 h 10000"/>
              <a:gd name="connsiteX6" fmla="*/ 997 w 9918"/>
              <a:gd name="connsiteY6" fmla="*/ 10000 h 10000"/>
              <a:gd name="connsiteX7" fmla="*/ 4798 w 9918"/>
              <a:gd name="connsiteY7" fmla="*/ 10000 h 10000"/>
              <a:gd name="connsiteX8" fmla="*/ 5048 w 9918"/>
              <a:gd name="connsiteY8" fmla="*/ 10000 h 10000"/>
              <a:gd name="connsiteX9" fmla="*/ 8850 w 9918"/>
              <a:gd name="connsiteY9" fmla="*/ 10000 h 10000"/>
              <a:gd name="connsiteX10" fmla="*/ 8949 w 9918"/>
              <a:gd name="connsiteY10" fmla="*/ 6319 h 10000"/>
              <a:gd name="connsiteX0" fmla="*/ 9023 w 10000"/>
              <a:gd name="connsiteY0" fmla="*/ 6319 h 10000"/>
              <a:gd name="connsiteX1" fmla="*/ 8293 w 10000"/>
              <a:gd name="connsiteY1" fmla="*/ 0 h 10000"/>
              <a:gd name="connsiteX2" fmla="*/ 5090 w 10000"/>
              <a:gd name="connsiteY2" fmla="*/ 0 h 10000"/>
              <a:gd name="connsiteX3" fmla="*/ 4838 w 10000"/>
              <a:gd name="connsiteY3" fmla="*/ 0 h 10000"/>
              <a:gd name="connsiteX4" fmla="*/ 1635 w 10000"/>
              <a:gd name="connsiteY4" fmla="*/ 0 h 10000"/>
              <a:gd name="connsiteX5" fmla="*/ 879 w 10000"/>
              <a:gd name="connsiteY5" fmla="*/ 6319 h 10000"/>
              <a:gd name="connsiteX6" fmla="*/ 1005 w 10000"/>
              <a:gd name="connsiteY6" fmla="*/ 10000 h 10000"/>
              <a:gd name="connsiteX7" fmla="*/ 4838 w 10000"/>
              <a:gd name="connsiteY7" fmla="*/ 10000 h 10000"/>
              <a:gd name="connsiteX8" fmla="*/ 5090 w 10000"/>
              <a:gd name="connsiteY8" fmla="*/ 10000 h 10000"/>
              <a:gd name="connsiteX9" fmla="*/ 8923 w 10000"/>
              <a:gd name="connsiteY9" fmla="*/ 10000 h 10000"/>
              <a:gd name="connsiteX10" fmla="*/ 9023 w 10000"/>
              <a:gd name="connsiteY10" fmla="*/ 631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9023" y="6319"/>
                </a:moveTo>
                <a:cubicBezTo>
                  <a:pt x="8317" y="7775"/>
                  <a:pt x="8293" y="0"/>
                  <a:pt x="8293" y="0"/>
                </a:cubicBezTo>
                <a:lnTo>
                  <a:pt x="5090" y="0"/>
                </a:lnTo>
                <a:lnTo>
                  <a:pt x="4838" y="0"/>
                </a:lnTo>
                <a:lnTo>
                  <a:pt x="1635" y="0"/>
                </a:lnTo>
                <a:cubicBezTo>
                  <a:pt x="1635" y="0"/>
                  <a:pt x="2403" y="7228"/>
                  <a:pt x="879" y="6319"/>
                </a:cubicBezTo>
                <a:cubicBezTo>
                  <a:pt x="458" y="4437"/>
                  <a:pt x="-936" y="10000"/>
                  <a:pt x="1005" y="10000"/>
                </a:cubicBezTo>
                <a:lnTo>
                  <a:pt x="4838" y="10000"/>
                </a:lnTo>
                <a:lnTo>
                  <a:pt x="5090" y="10000"/>
                </a:lnTo>
                <a:lnTo>
                  <a:pt x="8923" y="10000"/>
                </a:lnTo>
                <a:cubicBezTo>
                  <a:pt x="10864" y="10000"/>
                  <a:pt x="9729" y="4863"/>
                  <a:pt x="9023" y="6319"/>
                </a:cubicBezTo>
                <a:close/>
              </a:path>
            </a:pathLst>
          </a:custGeom>
          <a:gradFill flip="none" rotWithShape="1">
            <a:gsLst>
              <a:gs pos="63000">
                <a:srgbClr val="6D6F73"/>
              </a:gs>
              <a:gs pos="38000">
                <a:srgbClr val="A7A9AC"/>
              </a:gs>
              <a:gs pos="19000">
                <a:srgbClr val="E0E1E2"/>
              </a:gs>
              <a:gs pos="0">
                <a:srgbClr val="6D6F73"/>
              </a:gs>
              <a:gs pos="100000">
                <a:srgbClr val="A7A9AC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41" name="Rectangle: Rounded Corners 40"/>
          <p:cNvSpPr/>
          <p:nvPr/>
        </p:nvSpPr>
        <p:spPr>
          <a:xfrm rot="5400000">
            <a:off x="9483627" y="2760146"/>
            <a:ext cx="5501544" cy="7990064"/>
          </a:xfrm>
          <a:prstGeom prst="roundRect">
            <a:avLst>
              <a:gd name="adj" fmla="val 441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2" name="Oval 9"/>
          <p:cNvSpPr>
            <a:spLocks noChangeArrowheads="1"/>
          </p:cNvSpPr>
          <p:nvPr/>
        </p:nvSpPr>
        <p:spPr bwMode="auto">
          <a:xfrm flipH="1">
            <a:off x="12027948" y="5834672"/>
            <a:ext cx="29354" cy="28436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33" name="Oval 10"/>
          <p:cNvSpPr>
            <a:spLocks noChangeArrowheads="1"/>
          </p:cNvSpPr>
          <p:nvPr/>
        </p:nvSpPr>
        <p:spPr bwMode="auto">
          <a:xfrm flipH="1">
            <a:off x="12196729" y="5897966"/>
            <a:ext cx="41280" cy="41280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34" name="Freeform 11"/>
          <p:cNvSpPr>
            <a:spLocks/>
          </p:cNvSpPr>
          <p:nvPr/>
        </p:nvSpPr>
        <p:spPr bwMode="auto">
          <a:xfrm flipH="1">
            <a:off x="11951810" y="5904389"/>
            <a:ext cx="180710" cy="23850"/>
          </a:xfrm>
          <a:custGeom>
            <a:avLst/>
            <a:gdLst>
              <a:gd name="T0" fmla="*/ 192 w 206"/>
              <a:gd name="T1" fmla="*/ 27 h 27"/>
              <a:gd name="T2" fmla="*/ 13 w 206"/>
              <a:gd name="T3" fmla="*/ 27 h 27"/>
              <a:gd name="T4" fmla="*/ 0 w 206"/>
              <a:gd name="T5" fmla="*/ 13 h 27"/>
              <a:gd name="T6" fmla="*/ 0 w 206"/>
              <a:gd name="T7" fmla="*/ 13 h 27"/>
              <a:gd name="T8" fmla="*/ 13 w 206"/>
              <a:gd name="T9" fmla="*/ 0 h 27"/>
              <a:gd name="T10" fmla="*/ 192 w 206"/>
              <a:gd name="T11" fmla="*/ 0 h 27"/>
              <a:gd name="T12" fmla="*/ 206 w 206"/>
              <a:gd name="T13" fmla="*/ 13 h 27"/>
              <a:gd name="T14" fmla="*/ 206 w 206"/>
              <a:gd name="T15" fmla="*/ 13 h 27"/>
              <a:gd name="T16" fmla="*/ 192 w 206"/>
              <a:gd name="T17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6" h="27">
                <a:moveTo>
                  <a:pt x="192" y="27"/>
                </a:moveTo>
                <a:cubicBezTo>
                  <a:pt x="13" y="27"/>
                  <a:pt x="13" y="27"/>
                  <a:pt x="13" y="27"/>
                </a:cubicBezTo>
                <a:cubicBezTo>
                  <a:pt x="6" y="27"/>
                  <a:pt x="0" y="21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6"/>
                  <a:pt x="6" y="0"/>
                  <a:pt x="13" y="0"/>
                </a:cubicBezTo>
                <a:cubicBezTo>
                  <a:pt x="192" y="0"/>
                  <a:pt x="192" y="0"/>
                  <a:pt x="192" y="0"/>
                </a:cubicBezTo>
                <a:cubicBezTo>
                  <a:pt x="200" y="0"/>
                  <a:pt x="206" y="6"/>
                  <a:pt x="206" y="13"/>
                </a:cubicBezTo>
                <a:cubicBezTo>
                  <a:pt x="206" y="13"/>
                  <a:pt x="206" y="13"/>
                  <a:pt x="206" y="13"/>
                </a:cubicBezTo>
                <a:cubicBezTo>
                  <a:pt x="206" y="21"/>
                  <a:pt x="200" y="27"/>
                  <a:pt x="192" y="27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35" name="Freeform 12"/>
          <p:cNvSpPr>
            <a:spLocks/>
          </p:cNvSpPr>
          <p:nvPr/>
        </p:nvSpPr>
        <p:spPr bwMode="auto">
          <a:xfrm flipH="1">
            <a:off x="11467471" y="6266725"/>
            <a:ext cx="16512" cy="164198"/>
          </a:xfrm>
          <a:custGeom>
            <a:avLst/>
            <a:gdLst>
              <a:gd name="T0" fmla="*/ 0 w 19"/>
              <a:gd name="T1" fmla="*/ 5 h 187"/>
              <a:gd name="T2" fmla="*/ 0 w 19"/>
              <a:gd name="T3" fmla="*/ 181 h 187"/>
              <a:gd name="T4" fmla="*/ 6 w 19"/>
              <a:gd name="T5" fmla="*/ 187 h 187"/>
              <a:gd name="T6" fmla="*/ 13 w 19"/>
              <a:gd name="T7" fmla="*/ 187 h 187"/>
              <a:gd name="T8" fmla="*/ 19 w 19"/>
              <a:gd name="T9" fmla="*/ 181 h 187"/>
              <a:gd name="T10" fmla="*/ 19 w 19"/>
              <a:gd name="T11" fmla="*/ 5 h 187"/>
              <a:gd name="T12" fmla="*/ 13 w 19"/>
              <a:gd name="T13" fmla="*/ 0 h 187"/>
              <a:gd name="T14" fmla="*/ 6 w 19"/>
              <a:gd name="T15" fmla="*/ 0 h 187"/>
              <a:gd name="T16" fmla="*/ 0 w 19"/>
              <a:gd name="T17" fmla="*/ 5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" h="187">
                <a:moveTo>
                  <a:pt x="0" y="5"/>
                </a:moveTo>
                <a:cubicBezTo>
                  <a:pt x="0" y="181"/>
                  <a:pt x="0" y="181"/>
                  <a:pt x="0" y="181"/>
                </a:cubicBezTo>
                <a:cubicBezTo>
                  <a:pt x="0" y="184"/>
                  <a:pt x="3" y="187"/>
                  <a:pt x="6" y="187"/>
                </a:cubicBezTo>
                <a:cubicBezTo>
                  <a:pt x="13" y="187"/>
                  <a:pt x="13" y="187"/>
                  <a:pt x="13" y="187"/>
                </a:cubicBezTo>
                <a:cubicBezTo>
                  <a:pt x="17" y="187"/>
                  <a:pt x="19" y="184"/>
                  <a:pt x="19" y="181"/>
                </a:cubicBezTo>
                <a:cubicBezTo>
                  <a:pt x="19" y="5"/>
                  <a:pt x="19" y="5"/>
                  <a:pt x="19" y="5"/>
                </a:cubicBezTo>
                <a:cubicBezTo>
                  <a:pt x="19" y="2"/>
                  <a:pt x="17" y="0"/>
                  <a:pt x="13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lose/>
              </a:path>
            </a:pathLst>
          </a:custGeom>
          <a:solidFill>
            <a:srgbClr val="D5D6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36" name="Freeform 13"/>
          <p:cNvSpPr>
            <a:spLocks/>
          </p:cNvSpPr>
          <p:nvPr/>
        </p:nvSpPr>
        <p:spPr bwMode="auto">
          <a:xfrm flipH="1">
            <a:off x="12594841" y="6062165"/>
            <a:ext cx="16512" cy="99986"/>
          </a:xfrm>
          <a:custGeom>
            <a:avLst/>
            <a:gdLst>
              <a:gd name="T0" fmla="*/ 0 w 19"/>
              <a:gd name="T1" fmla="*/ 6 h 114"/>
              <a:gd name="T2" fmla="*/ 0 w 19"/>
              <a:gd name="T3" fmla="*/ 108 h 114"/>
              <a:gd name="T4" fmla="*/ 6 w 19"/>
              <a:gd name="T5" fmla="*/ 114 h 114"/>
              <a:gd name="T6" fmla="*/ 13 w 19"/>
              <a:gd name="T7" fmla="*/ 114 h 114"/>
              <a:gd name="T8" fmla="*/ 19 w 19"/>
              <a:gd name="T9" fmla="*/ 108 h 114"/>
              <a:gd name="T10" fmla="*/ 19 w 19"/>
              <a:gd name="T11" fmla="*/ 6 h 114"/>
              <a:gd name="T12" fmla="*/ 13 w 19"/>
              <a:gd name="T13" fmla="*/ 0 h 114"/>
              <a:gd name="T14" fmla="*/ 6 w 19"/>
              <a:gd name="T15" fmla="*/ 0 h 114"/>
              <a:gd name="T16" fmla="*/ 0 w 19"/>
              <a:gd name="T17" fmla="*/ 6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" h="114">
                <a:moveTo>
                  <a:pt x="0" y="6"/>
                </a:moveTo>
                <a:cubicBezTo>
                  <a:pt x="0" y="108"/>
                  <a:pt x="0" y="108"/>
                  <a:pt x="0" y="108"/>
                </a:cubicBezTo>
                <a:cubicBezTo>
                  <a:pt x="0" y="111"/>
                  <a:pt x="3" y="114"/>
                  <a:pt x="6" y="114"/>
                </a:cubicBezTo>
                <a:cubicBezTo>
                  <a:pt x="13" y="114"/>
                  <a:pt x="13" y="114"/>
                  <a:pt x="13" y="114"/>
                </a:cubicBezTo>
                <a:cubicBezTo>
                  <a:pt x="16" y="114"/>
                  <a:pt x="19" y="111"/>
                  <a:pt x="19" y="108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3"/>
                  <a:pt x="16" y="0"/>
                  <a:pt x="13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lose/>
              </a:path>
            </a:pathLst>
          </a:custGeom>
          <a:solidFill>
            <a:srgbClr val="D5D6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37" name="Freeform 14"/>
          <p:cNvSpPr>
            <a:spLocks/>
          </p:cNvSpPr>
          <p:nvPr/>
        </p:nvSpPr>
        <p:spPr bwMode="auto">
          <a:xfrm flipH="1">
            <a:off x="12595757" y="6266725"/>
            <a:ext cx="16512" cy="169702"/>
          </a:xfrm>
          <a:custGeom>
            <a:avLst/>
            <a:gdLst>
              <a:gd name="T0" fmla="*/ 0 w 19"/>
              <a:gd name="T1" fmla="*/ 5 h 193"/>
              <a:gd name="T2" fmla="*/ 0 w 19"/>
              <a:gd name="T3" fmla="*/ 188 h 193"/>
              <a:gd name="T4" fmla="*/ 6 w 19"/>
              <a:gd name="T5" fmla="*/ 193 h 193"/>
              <a:gd name="T6" fmla="*/ 13 w 19"/>
              <a:gd name="T7" fmla="*/ 193 h 193"/>
              <a:gd name="T8" fmla="*/ 19 w 19"/>
              <a:gd name="T9" fmla="*/ 188 h 193"/>
              <a:gd name="T10" fmla="*/ 19 w 19"/>
              <a:gd name="T11" fmla="*/ 5 h 193"/>
              <a:gd name="T12" fmla="*/ 13 w 19"/>
              <a:gd name="T13" fmla="*/ 0 h 193"/>
              <a:gd name="T14" fmla="*/ 6 w 19"/>
              <a:gd name="T15" fmla="*/ 0 h 193"/>
              <a:gd name="T16" fmla="*/ 0 w 19"/>
              <a:gd name="T17" fmla="*/ 5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" h="193">
                <a:moveTo>
                  <a:pt x="0" y="5"/>
                </a:moveTo>
                <a:cubicBezTo>
                  <a:pt x="0" y="188"/>
                  <a:pt x="0" y="188"/>
                  <a:pt x="0" y="188"/>
                </a:cubicBezTo>
                <a:cubicBezTo>
                  <a:pt x="0" y="191"/>
                  <a:pt x="3" y="193"/>
                  <a:pt x="6" y="193"/>
                </a:cubicBezTo>
                <a:cubicBezTo>
                  <a:pt x="13" y="193"/>
                  <a:pt x="13" y="193"/>
                  <a:pt x="13" y="193"/>
                </a:cubicBezTo>
                <a:cubicBezTo>
                  <a:pt x="16" y="193"/>
                  <a:pt x="19" y="191"/>
                  <a:pt x="19" y="188"/>
                </a:cubicBezTo>
                <a:cubicBezTo>
                  <a:pt x="19" y="5"/>
                  <a:pt x="19" y="5"/>
                  <a:pt x="19" y="5"/>
                </a:cubicBezTo>
                <a:cubicBezTo>
                  <a:pt x="19" y="2"/>
                  <a:pt x="16" y="0"/>
                  <a:pt x="13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lose/>
              </a:path>
            </a:pathLst>
          </a:custGeom>
          <a:solidFill>
            <a:srgbClr val="D5D6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38" name="Freeform 15"/>
          <p:cNvSpPr>
            <a:spLocks/>
          </p:cNvSpPr>
          <p:nvPr/>
        </p:nvSpPr>
        <p:spPr bwMode="auto">
          <a:xfrm flipH="1">
            <a:off x="12594841" y="6476787"/>
            <a:ext cx="16512" cy="170618"/>
          </a:xfrm>
          <a:custGeom>
            <a:avLst/>
            <a:gdLst>
              <a:gd name="T0" fmla="*/ 0 w 19"/>
              <a:gd name="T1" fmla="*/ 6 h 194"/>
              <a:gd name="T2" fmla="*/ 0 w 19"/>
              <a:gd name="T3" fmla="*/ 188 h 194"/>
              <a:gd name="T4" fmla="*/ 6 w 19"/>
              <a:gd name="T5" fmla="*/ 194 h 194"/>
              <a:gd name="T6" fmla="*/ 13 w 19"/>
              <a:gd name="T7" fmla="*/ 194 h 194"/>
              <a:gd name="T8" fmla="*/ 19 w 19"/>
              <a:gd name="T9" fmla="*/ 188 h 194"/>
              <a:gd name="T10" fmla="*/ 19 w 19"/>
              <a:gd name="T11" fmla="*/ 6 h 194"/>
              <a:gd name="T12" fmla="*/ 13 w 19"/>
              <a:gd name="T13" fmla="*/ 0 h 194"/>
              <a:gd name="T14" fmla="*/ 6 w 19"/>
              <a:gd name="T15" fmla="*/ 0 h 194"/>
              <a:gd name="T16" fmla="*/ 0 w 19"/>
              <a:gd name="T17" fmla="*/ 6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" h="194">
                <a:moveTo>
                  <a:pt x="0" y="6"/>
                </a:moveTo>
                <a:cubicBezTo>
                  <a:pt x="0" y="188"/>
                  <a:pt x="0" y="188"/>
                  <a:pt x="0" y="188"/>
                </a:cubicBezTo>
                <a:cubicBezTo>
                  <a:pt x="0" y="191"/>
                  <a:pt x="3" y="194"/>
                  <a:pt x="6" y="194"/>
                </a:cubicBezTo>
                <a:cubicBezTo>
                  <a:pt x="13" y="194"/>
                  <a:pt x="13" y="194"/>
                  <a:pt x="13" y="194"/>
                </a:cubicBezTo>
                <a:cubicBezTo>
                  <a:pt x="16" y="194"/>
                  <a:pt x="19" y="191"/>
                  <a:pt x="19" y="188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3"/>
                  <a:pt x="16" y="0"/>
                  <a:pt x="13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lose/>
              </a:path>
            </a:pathLst>
          </a:custGeom>
          <a:solidFill>
            <a:srgbClr val="D5D6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39" name="Rectangle 16"/>
          <p:cNvSpPr>
            <a:spLocks noChangeArrowheads="1"/>
          </p:cNvSpPr>
          <p:nvPr/>
        </p:nvSpPr>
        <p:spPr bwMode="auto">
          <a:xfrm flipH="1">
            <a:off x="12590700" y="5951171"/>
            <a:ext cx="17430" cy="348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40" name="Rectangle 17"/>
          <p:cNvSpPr>
            <a:spLocks noChangeArrowheads="1"/>
          </p:cNvSpPr>
          <p:nvPr/>
        </p:nvSpPr>
        <p:spPr bwMode="auto">
          <a:xfrm flipH="1">
            <a:off x="11467304" y="5951171"/>
            <a:ext cx="18346" cy="348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26" name="Freeform 8"/>
          <p:cNvSpPr>
            <a:spLocks noEditPoints="1"/>
          </p:cNvSpPr>
          <p:nvPr/>
        </p:nvSpPr>
        <p:spPr bwMode="auto">
          <a:xfrm flipH="1">
            <a:off x="11951810" y="7845407"/>
            <a:ext cx="186214" cy="187130"/>
          </a:xfrm>
          <a:custGeom>
            <a:avLst/>
            <a:gdLst>
              <a:gd name="T0" fmla="*/ 106 w 213"/>
              <a:gd name="T1" fmla="*/ 0 h 214"/>
              <a:gd name="T2" fmla="*/ 0 w 213"/>
              <a:gd name="T3" fmla="*/ 107 h 214"/>
              <a:gd name="T4" fmla="*/ 106 w 213"/>
              <a:gd name="T5" fmla="*/ 214 h 214"/>
              <a:gd name="T6" fmla="*/ 213 w 213"/>
              <a:gd name="T7" fmla="*/ 107 h 214"/>
              <a:gd name="T8" fmla="*/ 106 w 213"/>
              <a:gd name="T9" fmla="*/ 0 h 214"/>
              <a:gd name="T10" fmla="*/ 106 w 213"/>
              <a:gd name="T11" fmla="*/ 200 h 214"/>
              <a:gd name="T12" fmla="*/ 13 w 213"/>
              <a:gd name="T13" fmla="*/ 107 h 214"/>
              <a:gd name="T14" fmla="*/ 106 w 213"/>
              <a:gd name="T15" fmla="*/ 13 h 214"/>
              <a:gd name="T16" fmla="*/ 200 w 213"/>
              <a:gd name="T17" fmla="*/ 107 h 214"/>
              <a:gd name="T18" fmla="*/ 106 w 213"/>
              <a:gd name="T19" fmla="*/ 200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3" h="214">
                <a:moveTo>
                  <a:pt x="106" y="0"/>
                </a:moveTo>
                <a:cubicBezTo>
                  <a:pt x="47" y="0"/>
                  <a:pt x="0" y="48"/>
                  <a:pt x="0" y="107"/>
                </a:cubicBezTo>
                <a:cubicBezTo>
                  <a:pt x="0" y="166"/>
                  <a:pt x="47" y="214"/>
                  <a:pt x="106" y="214"/>
                </a:cubicBezTo>
                <a:cubicBezTo>
                  <a:pt x="165" y="214"/>
                  <a:pt x="213" y="166"/>
                  <a:pt x="213" y="107"/>
                </a:cubicBezTo>
                <a:cubicBezTo>
                  <a:pt x="213" y="48"/>
                  <a:pt x="165" y="0"/>
                  <a:pt x="106" y="0"/>
                </a:cubicBezTo>
                <a:close/>
                <a:moveTo>
                  <a:pt x="106" y="200"/>
                </a:moveTo>
                <a:cubicBezTo>
                  <a:pt x="55" y="200"/>
                  <a:pt x="13" y="158"/>
                  <a:pt x="13" y="107"/>
                </a:cubicBezTo>
                <a:cubicBezTo>
                  <a:pt x="13" y="55"/>
                  <a:pt x="55" y="13"/>
                  <a:pt x="106" y="13"/>
                </a:cubicBezTo>
                <a:cubicBezTo>
                  <a:pt x="158" y="13"/>
                  <a:pt x="200" y="55"/>
                  <a:pt x="200" y="107"/>
                </a:cubicBezTo>
                <a:cubicBezTo>
                  <a:pt x="200" y="158"/>
                  <a:pt x="158" y="200"/>
                  <a:pt x="106" y="200"/>
                </a:cubicBezTo>
                <a:close/>
              </a:path>
            </a:pathLst>
          </a:custGeom>
          <a:gradFill>
            <a:gsLst>
              <a:gs pos="100000">
                <a:srgbClr val="DDDDDD"/>
              </a:gs>
              <a:gs pos="0">
                <a:srgbClr val="A6A6A6"/>
              </a:gs>
              <a:gs pos="57000">
                <a:srgbClr val="767676"/>
              </a:gs>
              <a:gs pos="78000">
                <a:srgbClr val="F7F7F7"/>
              </a:gs>
              <a:gs pos="25000">
                <a:srgbClr val="F7F7F7"/>
              </a:gs>
            </a:gsLst>
            <a:lin ang="5400000" scaled="1"/>
          </a:gra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23" name="Rectangle 22"/>
          <p:cNvSpPr/>
          <p:nvPr/>
        </p:nvSpPr>
        <p:spPr>
          <a:xfrm>
            <a:off x="8566466" y="4367590"/>
            <a:ext cx="7360922" cy="45339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4" name="Rectangle 23"/>
          <p:cNvSpPr/>
          <p:nvPr/>
        </p:nvSpPr>
        <p:spPr>
          <a:xfrm>
            <a:off x="8792310" y="5841381"/>
            <a:ext cx="6882066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9600" b="1" dirty="0">
                <a:solidFill>
                  <a:srgbClr val="F7F7F7"/>
                </a:solidFill>
              </a:rPr>
              <a:t>suggestion</a:t>
            </a:r>
            <a:endParaRPr lang="en-US" sz="3200" b="1" dirty="0">
              <a:solidFill>
                <a:srgbClr val="F7F7F7"/>
              </a:solidFill>
            </a:endParaRPr>
          </a:p>
        </p:txBody>
      </p:sp>
      <p:sp>
        <p:nvSpPr>
          <p:cNvPr id="17" name="Freeform 8"/>
          <p:cNvSpPr>
            <a:spLocks/>
          </p:cNvSpPr>
          <p:nvPr/>
        </p:nvSpPr>
        <p:spPr bwMode="auto">
          <a:xfrm flipH="1">
            <a:off x="6852457" y="9213294"/>
            <a:ext cx="10737492" cy="366356"/>
          </a:xfrm>
          <a:custGeom>
            <a:avLst/>
            <a:gdLst>
              <a:gd name="T0" fmla="*/ 0 w 1292"/>
              <a:gd name="T1" fmla="*/ 70 h 112"/>
              <a:gd name="T2" fmla="*/ 41 w 1292"/>
              <a:gd name="T3" fmla="*/ 112 h 112"/>
              <a:gd name="T4" fmla="*/ 637 w 1292"/>
              <a:gd name="T5" fmla="*/ 112 h 112"/>
              <a:gd name="T6" fmla="*/ 658 w 1292"/>
              <a:gd name="T7" fmla="*/ 112 h 112"/>
              <a:gd name="T8" fmla="*/ 1254 w 1292"/>
              <a:gd name="T9" fmla="*/ 112 h 112"/>
              <a:gd name="T10" fmla="*/ 1292 w 1292"/>
              <a:gd name="T11" fmla="*/ 70 h 112"/>
              <a:gd name="T12" fmla="*/ 1292 w 1292"/>
              <a:gd name="T13" fmla="*/ 0 h 112"/>
              <a:gd name="T14" fmla="*/ 0 w 1292"/>
              <a:gd name="T15" fmla="*/ 0 h 112"/>
              <a:gd name="T16" fmla="*/ 0 w 1292"/>
              <a:gd name="T17" fmla="*/ 70 h 112"/>
              <a:gd name="connsiteX0" fmla="*/ 0 w 10009"/>
              <a:gd name="connsiteY0" fmla="*/ 6250 h 10000"/>
              <a:gd name="connsiteX1" fmla="*/ 317 w 10009"/>
              <a:gd name="connsiteY1" fmla="*/ 10000 h 10000"/>
              <a:gd name="connsiteX2" fmla="*/ 4930 w 10009"/>
              <a:gd name="connsiteY2" fmla="*/ 10000 h 10000"/>
              <a:gd name="connsiteX3" fmla="*/ 5093 w 10009"/>
              <a:gd name="connsiteY3" fmla="*/ 10000 h 10000"/>
              <a:gd name="connsiteX4" fmla="*/ 9706 w 10009"/>
              <a:gd name="connsiteY4" fmla="*/ 10000 h 10000"/>
              <a:gd name="connsiteX5" fmla="*/ 10000 w 10009"/>
              <a:gd name="connsiteY5" fmla="*/ 6250 h 10000"/>
              <a:gd name="connsiteX6" fmla="*/ 10000 w 10009"/>
              <a:gd name="connsiteY6" fmla="*/ 0 h 10000"/>
              <a:gd name="connsiteX7" fmla="*/ 0 w 10009"/>
              <a:gd name="connsiteY7" fmla="*/ 0 h 10000"/>
              <a:gd name="connsiteX8" fmla="*/ 0 w 10009"/>
              <a:gd name="connsiteY8" fmla="*/ 6250 h 10000"/>
              <a:gd name="connsiteX0" fmla="*/ 0 w 10000"/>
              <a:gd name="connsiteY0" fmla="*/ 6250 h 10000"/>
              <a:gd name="connsiteX1" fmla="*/ 317 w 10000"/>
              <a:gd name="connsiteY1" fmla="*/ 10000 h 10000"/>
              <a:gd name="connsiteX2" fmla="*/ 4930 w 10000"/>
              <a:gd name="connsiteY2" fmla="*/ 10000 h 10000"/>
              <a:gd name="connsiteX3" fmla="*/ 5093 w 10000"/>
              <a:gd name="connsiteY3" fmla="*/ 10000 h 10000"/>
              <a:gd name="connsiteX4" fmla="*/ 9706 w 10000"/>
              <a:gd name="connsiteY4" fmla="*/ 10000 h 10000"/>
              <a:gd name="connsiteX5" fmla="*/ 10000 w 10000"/>
              <a:gd name="connsiteY5" fmla="*/ 6250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0 w 10000"/>
              <a:gd name="connsiteY8" fmla="*/ 6250 h 10000"/>
              <a:gd name="connsiteX0" fmla="*/ 0 w 10000"/>
              <a:gd name="connsiteY0" fmla="*/ 6250 h 10437"/>
              <a:gd name="connsiteX1" fmla="*/ 317 w 10000"/>
              <a:gd name="connsiteY1" fmla="*/ 10000 h 10437"/>
              <a:gd name="connsiteX2" fmla="*/ 4930 w 10000"/>
              <a:gd name="connsiteY2" fmla="*/ 10000 h 10437"/>
              <a:gd name="connsiteX3" fmla="*/ 5093 w 10000"/>
              <a:gd name="connsiteY3" fmla="*/ 10000 h 10437"/>
              <a:gd name="connsiteX4" fmla="*/ 9706 w 10000"/>
              <a:gd name="connsiteY4" fmla="*/ 10000 h 10437"/>
              <a:gd name="connsiteX5" fmla="*/ 10000 w 10000"/>
              <a:gd name="connsiteY5" fmla="*/ 6250 h 10437"/>
              <a:gd name="connsiteX6" fmla="*/ 10000 w 10000"/>
              <a:gd name="connsiteY6" fmla="*/ 0 h 10437"/>
              <a:gd name="connsiteX7" fmla="*/ 0 w 10000"/>
              <a:gd name="connsiteY7" fmla="*/ 0 h 10437"/>
              <a:gd name="connsiteX8" fmla="*/ 0 w 10000"/>
              <a:gd name="connsiteY8" fmla="*/ 6250 h 10437"/>
              <a:gd name="connsiteX0" fmla="*/ 0 w 10000"/>
              <a:gd name="connsiteY0" fmla="*/ 6250 h 10437"/>
              <a:gd name="connsiteX1" fmla="*/ 317 w 10000"/>
              <a:gd name="connsiteY1" fmla="*/ 10000 h 10437"/>
              <a:gd name="connsiteX2" fmla="*/ 4930 w 10000"/>
              <a:gd name="connsiteY2" fmla="*/ 10000 h 10437"/>
              <a:gd name="connsiteX3" fmla="*/ 5093 w 10000"/>
              <a:gd name="connsiteY3" fmla="*/ 10000 h 10437"/>
              <a:gd name="connsiteX4" fmla="*/ 9706 w 10000"/>
              <a:gd name="connsiteY4" fmla="*/ 10000 h 10437"/>
              <a:gd name="connsiteX5" fmla="*/ 10000 w 10000"/>
              <a:gd name="connsiteY5" fmla="*/ 6250 h 10437"/>
              <a:gd name="connsiteX6" fmla="*/ 10000 w 10000"/>
              <a:gd name="connsiteY6" fmla="*/ 0 h 10437"/>
              <a:gd name="connsiteX7" fmla="*/ 0 w 10000"/>
              <a:gd name="connsiteY7" fmla="*/ 0 h 10437"/>
              <a:gd name="connsiteX8" fmla="*/ 0 w 10000"/>
              <a:gd name="connsiteY8" fmla="*/ 6250 h 10437"/>
              <a:gd name="connsiteX0" fmla="*/ 0 w 10000"/>
              <a:gd name="connsiteY0" fmla="*/ 6250 h 10437"/>
              <a:gd name="connsiteX1" fmla="*/ 317 w 10000"/>
              <a:gd name="connsiteY1" fmla="*/ 10000 h 10437"/>
              <a:gd name="connsiteX2" fmla="*/ 4930 w 10000"/>
              <a:gd name="connsiteY2" fmla="*/ 10000 h 10437"/>
              <a:gd name="connsiteX3" fmla="*/ 5093 w 10000"/>
              <a:gd name="connsiteY3" fmla="*/ 10000 h 10437"/>
              <a:gd name="connsiteX4" fmla="*/ 9706 w 10000"/>
              <a:gd name="connsiteY4" fmla="*/ 10000 h 10437"/>
              <a:gd name="connsiteX5" fmla="*/ 10000 w 10000"/>
              <a:gd name="connsiteY5" fmla="*/ 6250 h 10437"/>
              <a:gd name="connsiteX6" fmla="*/ 10000 w 10000"/>
              <a:gd name="connsiteY6" fmla="*/ 0 h 10437"/>
              <a:gd name="connsiteX7" fmla="*/ 0 w 10000"/>
              <a:gd name="connsiteY7" fmla="*/ 0 h 10437"/>
              <a:gd name="connsiteX8" fmla="*/ 0 w 10000"/>
              <a:gd name="connsiteY8" fmla="*/ 6250 h 10437"/>
              <a:gd name="connsiteX0" fmla="*/ 123 w 10127"/>
              <a:gd name="connsiteY0" fmla="*/ 8392 h 10437"/>
              <a:gd name="connsiteX1" fmla="*/ 444 w 10127"/>
              <a:gd name="connsiteY1" fmla="*/ 10000 h 10437"/>
              <a:gd name="connsiteX2" fmla="*/ 5057 w 10127"/>
              <a:gd name="connsiteY2" fmla="*/ 10000 h 10437"/>
              <a:gd name="connsiteX3" fmla="*/ 5220 w 10127"/>
              <a:gd name="connsiteY3" fmla="*/ 10000 h 10437"/>
              <a:gd name="connsiteX4" fmla="*/ 9833 w 10127"/>
              <a:gd name="connsiteY4" fmla="*/ 10000 h 10437"/>
              <a:gd name="connsiteX5" fmla="*/ 10127 w 10127"/>
              <a:gd name="connsiteY5" fmla="*/ 6250 h 10437"/>
              <a:gd name="connsiteX6" fmla="*/ 10127 w 10127"/>
              <a:gd name="connsiteY6" fmla="*/ 0 h 10437"/>
              <a:gd name="connsiteX7" fmla="*/ 127 w 10127"/>
              <a:gd name="connsiteY7" fmla="*/ 0 h 10437"/>
              <a:gd name="connsiteX8" fmla="*/ 123 w 10127"/>
              <a:gd name="connsiteY8" fmla="*/ 8392 h 10437"/>
              <a:gd name="connsiteX0" fmla="*/ 0 w 10004"/>
              <a:gd name="connsiteY0" fmla="*/ 8392 h 10437"/>
              <a:gd name="connsiteX1" fmla="*/ 321 w 10004"/>
              <a:gd name="connsiteY1" fmla="*/ 10000 h 10437"/>
              <a:gd name="connsiteX2" fmla="*/ 4934 w 10004"/>
              <a:gd name="connsiteY2" fmla="*/ 10000 h 10437"/>
              <a:gd name="connsiteX3" fmla="*/ 5097 w 10004"/>
              <a:gd name="connsiteY3" fmla="*/ 10000 h 10437"/>
              <a:gd name="connsiteX4" fmla="*/ 9710 w 10004"/>
              <a:gd name="connsiteY4" fmla="*/ 10000 h 10437"/>
              <a:gd name="connsiteX5" fmla="*/ 10004 w 10004"/>
              <a:gd name="connsiteY5" fmla="*/ 6250 h 10437"/>
              <a:gd name="connsiteX6" fmla="*/ 10004 w 10004"/>
              <a:gd name="connsiteY6" fmla="*/ 0 h 10437"/>
              <a:gd name="connsiteX7" fmla="*/ 4 w 10004"/>
              <a:gd name="connsiteY7" fmla="*/ 0 h 10437"/>
              <a:gd name="connsiteX8" fmla="*/ 0 w 10004"/>
              <a:gd name="connsiteY8" fmla="*/ 8392 h 10437"/>
              <a:gd name="connsiteX0" fmla="*/ 0 w 10004"/>
              <a:gd name="connsiteY0" fmla="*/ 8392 h 10437"/>
              <a:gd name="connsiteX1" fmla="*/ 321 w 10004"/>
              <a:gd name="connsiteY1" fmla="*/ 10000 h 10437"/>
              <a:gd name="connsiteX2" fmla="*/ 4934 w 10004"/>
              <a:gd name="connsiteY2" fmla="*/ 10000 h 10437"/>
              <a:gd name="connsiteX3" fmla="*/ 5097 w 10004"/>
              <a:gd name="connsiteY3" fmla="*/ 10000 h 10437"/>
              <a:gd name="connsiteX4" fmla="*/ 9710 w 10004"/>
              <a:gd name="connsiteY4" fmla="*/ 10000 h 10437"/>
              <a:gd name="connsiteX5" fmla="*/ 10004 w 10004"/>
              <a:gd name="connsiteY5" fmla="*/ 6250 h 10437"/>
              <a:gd name="connsiteX6" fmla="*/ 10004 w 10004"/>
              <a:gd name="connsiteY6" fmla="*/ 0 h 10437"/>
              <a:gd name="connsiteX7" fmla="*/ 4 w 10004"/>
              <a:gd name="connsiteY7" fmla="*/ 0 h 10437"/>
              <a:gd name="connsiteX8" fmla="*/ 0 w 10004"/>
              <a:gd name="connsiteY8" fmla="*/ 8392 h 10437"/>
              <a:gd name="connsiteX0" fmla="*/ 0 w 10004"/>
              <a:gd name="connsiteY0" fmla="*/ 8392 h 10437"/>
              <a:gd name="connsiteX1" fmla="*/ 321 w 10004"/>
              <a:gd name="connsiteY1" fmla="*/ 10000 h 10437"/>
              <a:gd name="connsiteX2" fmla="*/ 4934 w 10004"/>
              <a:gd name="connsiteY2" fmla="*/ 10000 h 10437"/>
              <a:gd name="connsiteX3" fmla="*/ 5097 w 10004"/>
              <a:gd name="connsiteY3" fmla="*/ 10000 h 10437"/>
              <a:gd name="connsiteX4" fmla="*/ 9710 w 10004"/>
              <a:gd name="connsiteY4" fmla="*/ 10000 h 10437"/>
              <a:gd name="connsiteX5" fmla="*/ 10004 w 10004"/>
              <a:gd name="connsiteY5" fmla="*/ 6250 h 10437"/>
              <a:gd name="connsiteX6" fmla="*/ 10004 w 10004"/>
              <a:gd name="connsiteY6" fmla="*/ 0 h 10437"/>
              <a:gd name="connsiteX7" fmla="*/ 4 w 10004"/>
              <a:gd name="connsiteY7" fmla="*/ 0 h 10437"/>
              <a:gd name="connsiteX8" fmla="*/ 0 w 10004"/>
              <a:gd name="connsiteY8" fmla="*/ 8392 h 10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4" h="10437">
                <a:moveTo>
                  <a:pt x="0" y="8392"/>
                </a:moveTo>
                <a:cubicBezTo>
                  <a:pt x="0" y="9517"/>
                  <a:pt x="28" y="9839"/>
                  <a:pt x="321" y="10000"/>
                </a:cubicBezTo>
                <a:cubicBezTo>
                  <a:pt x="1079" y="10416"/>
                  <a:pt x="3396" y="10000"/>
                  <a:pt x="4934" y="10000"/>
                </a:cubicBezTo>
                <a:lnTo>
                  <a:pt x="5097" y="10000"/>
                </a:lnTo>
                <a:cubicBezTo>
                  <a:pt x="6635" y="10000"/>
                  <a:pt x="8529" y="10985"/>
                  <a:pt x="9710" y="10000"/>
                </a:cubicBezTo>
                <a:cubicBezTo>
                  <a:pt x="9999" y="9759"/>
                  <a:pt x="10005" y="9594"/>
                  <a:pt x="10004" y="6250"/>
                </a:cubicBezTo>
                <a:cubicBezTo>
                  <a:pt x="10002" y="-80"/>
                  <a:pt x="10004" y="0"/>
                  <a:pt x="10004" y="0"/>
                </a:cubicBezTo>
                <a:lnTo>
                  <a:pt x="4" y="0"/>
                </a:lnTo>
                <a:cubicBezTo>
                  <a:pt x="3" y="2797"/>
                  <a:pt x="1" y="5595"/>
                  <a:pt x="0" y="8392"/>
                </a:cubicBezTo>
                <a:close/>
              </a:path>
            </a:pathLst>
          </a:custGeom>
          <a:gradFill flip="none" rotWithShape="1">
            <a:gsLst>
              <a:gs pos="0">
                <a:srgbClr val="898A8F"/>
              </a:gs>
              <a:gs pos="100000">
                <a:srgbClr val="DBDDE0"/>
              </a:gs>
            </a:gsLst>
            <a:lin ang="0" scaled="1"/>
            <a:tileRect/>
          </a:gradFill>
          <a:ln>
            <a:noFill/>
          </a:ln>
          <a:effectLst/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3" name="Freeform 9"/>
          <p:cNvSpPr>
            <a:spLocks/>
          </p:cNvSpPr>
          <p:nvPr/>
        </p:nvSpPr>
        <p:spPr bwMode="auto">
          <a:xfrm>
            <a:off x="16695826" y="9374071"/>
            <a:ext cx="392754" cy="49094"/>
          </a:xfrm>
          <a:custGeom>
            <a:avLst/>
            <a:gdLst>
              <a:gd name="T0" fmla="*/ 27 w 27"/>
              <a:gd name="T1" fmla="*/ 2 h 3"/>
              <a:gd name="T2" fmla="*/ 26 w 27"/>
              <a:gd name="T3" fmla="*/ 3 h 3"/>
              <a:gd name="T4" fmla="*/ 1 w 27"/>
              <a:gd name="T5" fmla="*/ 3 h 3"/>
              <a:gd name="T6" fmla="*/ 0 w 27"/>
              <a:gd name="T7" fmla="*/ 2 h 3"/>
              <a:gd name="T8" fmla="*/ 0 w 27"/>
              <a:gd name="T9" fmla="*/ 2 h 3"/>
              <a:gd name="T10" fmla="*/ 1 w 27"/>
              <a:gd name="T11" fmla="*/ 0 h 3"/>
              <a:gd name="T12" fmla="*/ 26 w 27"/>
              <a:gd name="T13" fmla="*/ 0 h 3"/>
              <a:gd name="T14" fmla="*/ 27 w 27"/>
              <a:gd name="T15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7" h="3">
                <a:moveTo>
                  <a:pt x="27" y="2"/>
                </a:moveTo>
                <a:cubicBezTo>
                  <a:pt x="27" y="2"/>
                  <a:pt x="27" y="3"/>
                  <a:pt x="26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1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7" y="0"/>
                  <a:pt x="27" y="1"/>
                  <a:pt x="27" y="2"/>
                </a:cubicBezTo>
                <a:close/>
              </a:path>
            </a:pathLst>
          </a:custGeom>
          <a:solidFill>
            <a:srgbClr val="5F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4" name="Freeform 10"/>
          <p:cNvSpPr>
            <a:spLocks/>
          </p:cNvSpPr>
          <p:nvPr/>
        </p:nvSpPr>
        <p:spPr bwMode="auto">
          <a:xfrm>
            <a:off x="11467303" y="9245200"/>
            <a:ext cx="1515780" cy="159556"/>
          </a:xfrm>
          <a:custGeom>
            <a:avLst/>
            <a:gdLst>
              <a:gd name="T0" fmla="*/ 2 w 104"/>
              <a:gd name="T1" fmla="*/ 0 h 11"/>
              <a:gd name="T2" fmla="*/ 9 w 104"/>
              <a:gd name="T3" fmla="*/ 10 h 11"/>
              <a:gd name="T4" fmla="*/ 94 w 104"/>
              <a:gd name="T5" fmla="*/ 10 h 11"/>
              <a:gd name="T6" fmla="*/ 102 w 104"/>
              <a:gd name="T7" fmla="*/ 0 h 11"/>
              <a:gd name="T8" fmla="*/ 2 w 104"/>
              <a:gd name="T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11">
                <a:moveTo>
                  <a:pt x="2" y="0"/>
                </a:moveTo>
                <a:cubicBezTo>
                  <a:pt x="2" y="0"/>
                  <a:pt x="0" y="9"/>
                  <a:pt x="9" y="10"/>
                </a:cubicBezTo>
                <a:cubicBezTo>
                  <a:pt x="94" y="10"/>
                  <a:pt x="94" y="10"/>
                  <a:pt x="94" y="10"/>
                </a:cubicBezTo>
                <a:cubicBezTo>
                  <a:pt x="94" y="10"/>
                  <a:pt x="104" y="11"/>
                  <a:pt x="102" y="0"/>
                </a:cubicBezTo>
                <a:lnTo>
                  <a:pt x="2" y="0"/>
                </a:ln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6" name="Rectangle 15"/>
          <p:cNvSpPr/>
          <p:nvPr/>
        </p:nvSpPr>
        <p:spPr>
          <a:xfrm>
            <a:off x="6208040" y="1930566"/>
            <a:ext cx="172354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0">
                <a:solidFill>
                  <a:schemeClr val="tx1">
                    <a:alpha val="47000"/>
                  </a:schemeClr>
                </a:solidFill>
                <a:latin typeface="dt-line-technology-01" panose="02000509000000000000" pitchFamily="49" charset="0"/>
                <a:cs typeface="Arial" panose="020B0604020202020204" pitchFamily="34" charset="0"/>
              </a:rPr>
              <a:t>z</a:t>
            </a:r>
            <a:endParaRPr lang="en-US" sz="12000">
              <a:solidFill>
                <a:schemeClr val="tx1">
                  <a:alpha val="47000"/>
                </a:schemeClr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556955" y="1125643"/>
            <a:ext cx="2236510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0">
                <a:solidFill>
                  <a:schemeClr val="tx1">
                    <a:alpha val="47000"/>
                  </a:schemeClr>
                </a:solidFill>
                <a:latin typeface="dt-line-technology-01" panose="02000509000000000000" pitchFamily="49" charset="0"/>
                <a:cs typeface="Arial" panose="020B0604020202020204" pitchFamily="34" charset="0"/>
              </a:rPr>
              <a:t>b</a:t>
            </a:r>
            <a:endParaRPr lang="en-US" sz="16000">
              <a:solidFill>
                <a:schemeClr val="tx1">
                  <a:alpha val="47000"/>
                </a:schemeClr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6892203" y="223834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tx1">
                    <a:alpha val="47000"/>
                  </a:schemeClr>
                </a:solidFill>
                <a:latin typeface="dt-line-technology-01" panose="02000509000000000000" pitchFamily="49" charset="0"/>
                <a:cs typeface="Arial" panose="020B0604020202020204" pitchFamily="34" charset="0"/>
              </a:rPr>
              <a:t>c</a:t>
            </a:r>
            <a:endParaRPr lang="en-US" sz="8000" dirty="0">
              <a:solidFill>
                <a:schemeClr val="tx1">
                  <a:alpha val="47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016310" y="6577178"/>
            <a:ext cx="172354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0">
                <a:solidFill>
                  <a:schemeClr val="tx1">
                    <a:alpha val="47000"/>
                  </a:schemeClr>
                </a:solidFill>
                <a:latin typeface="dt-line-technology-01" panose="02000509000000000000" pitchFamily="49" charset="0"/>
                <a:cs typeface="Arial" panose="020B0604020202020204" pitchFamily="34" charset="0"/>
              </a:rPr>
              <a:t>d</a:t>
            </a:r>
            <a:endParaRPr lang="en-US" sz="12000">
              <a:solidFill>
                <a:schemeClr val="tx1">
                  <a:alpha val="47000"/>
                </a:schemeClr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9935789" y="1680511"/>
            <a:ext cx="172354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0" dirty="0">
                <a:solidFill>
                  <a:schemeClr val="tx1">
                    <a:alpha val="47000"/>
                  </a:schemeClr>
                </a:solidFill>
                <a:latin typeface="dt-line-technology-01" panose="02000509000000000000" pitchFamily="49" charset="0"/>
                <a:cs typeface="Arial" panose="020B0604020202020204" pitchFamily="34" charset="0"/>
              </a:rPr>
              <a:t>f</a:t>
            </a:r>
            <a:endParaRPr lang="en-US" sz="12000" dirty="0">
              <a:solidFill>
                <a:schemeClr val="tx1">
                  <a:alpha val="47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448211" y="10403655"/>
            <a:ext cx="2236510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0" dirty="0">
                <a:solidFill>
                  <a:schemeClr val="tx1">
                    <a:alpha val="47000"/>
                  </a:schemeClr>
                </a:solidFill>
                <a:latin typeface="dt-line-technology-01" panose="02000509000000000000" pitchFamily="49" charset="0"/>
                <a:cs typeface="Arial" panose="020B0604020202020204" pitchFamily="34" charset="0"/>
              </a:rPr>
              <a:t>8</a:t>
            </a:r>
            <a:endParaRPr lang="en-US" sz="16000" dirty="0">
              <a:solidFill>
                <a:schemeClr val="tx1">
                  <a:alpha val="47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7746351" y="6715081"/>
            <a:ext cx="172354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0" dirty="0">
                <a:solidFill>
                  <a:schemeClr val="tx1">
                    <a:alpha val="47000"/>
                  </a:schemeClr>
                </a:solidFill>
                <a:latin typeface="dt-line-technology-01" panose="02000509000000000000" pitchFamily="49" charset="0"/>
                <a:cs typeface="Arial" panose="020B0604020202020204" pitchFamily="34" charset="0"/>
              </a:rPr>
              <a:t>(</a:t>
            </a:r>
            <a:endParaRPr lang="en-US" sz="12000" dirty="0">
              <a:solidFill>
                <a:schemeClr val="tx1">
                  <a:alpha val="47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3255307" y="978473"/>
            <a:ext cx="172354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0" dirty="0">
                <a:solidFill>
                  <a:schemeClr val="tx1">
                    <a:alpha val="47000"/>
                  </a:schemeClr>
                </a:solidFill>
                <a:latin typeface="dt-line-technology-01" panose="02000509000000000000" pitchFamily="49" charset="0"/>
                <a:cs typeface="Arial" panose="020B0604020202020204" pitchFamily="34" charset="0"/>
              </a:rPr>
              <a:t>R</a:t>
            </a:r>
            <a:endParaRPr lang="en-US" sz="12000" dirty="0">
              <a:solidFill>
                <a:schemeClr val="tx1">
                  <a:alpha val="47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0234676" y="9610850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>
                <a:solidFill>
                  <a:schemeClr val="tx1">
                    <a:alpha val="47000"/>
                  </a:schemeClr>
                </a:solidFill>
                <a:latin typeface="dt-line-technology-01" panose="02000509000000000000" pitchFamily="49" charset="0"/>
                <a:cs typeface="Arial" panose="020B0604020202020204" pitchFamily="34" charset="0"/>
              </a:rPr>
              <a:t>6</a:t>
            </a:r>
            <a:endParaRPr lang="en-US" sz="8000">
              <a:solidFill>
                <a:schemeClr val="tx1">
                  <a:alpha val="47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98501" y="1478817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chemeClr val="tx1">
                    <a:alpha val="47000"/>
                  </a:schemeClr>
                </a:solidFill>
                <a:latin typeface="dt-line-technology-01" panose="02000509000000000000" pitchFamily="49" charset="0"/>
                <a:cs typeface="Arial" panose="020B0604020202020204" pitchFamily="34" charset="0"/>
              </a:rPr>
              <a:t>&amp;</a:t>
            </a:r>
            <a:endParaRPr lang="en-US" sz="7200" dirty="0">
              <a:solidFill>
                <a:schemeClr val="tx1">
                  <a:alpha val="47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152499" y="8589241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chemeClr val="tx1">
                    <a:alpha val="47000"/>
                  </a:schemeClr>
                </a:solidFill>
                <a:latin typeface="dt-line-technology-01" panose="02000509000000000000" pitchFamily="49" charset="0"/>
                <a:cs typeface="Arial" panose="020B0604020202020204" pitchFamily="34" charset="0"/>
              </a:rPr>
              <a:t>H</a:t>
            </a:r>
            <a:endParaRPr lang="en-US" sz="9600" dirty="0">
              <a:solidFill>
                <a:schemeClr val="tx1">
                  <a:alpha val="47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7784670" y="9670614"/>
            <a:ext cx="156966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800" dirty="0">
                <a:solidFill>
                  <a:schemeClr val="tx1">
                    <a:alpha val="47000"/>
                  </a:schemeClr>
                </a:solidFill>
                <a:latin typeface="dt-line-technology-01" panose="02000509000000000000" pitchFamily="49" charset="0"/>
                <a:cs typeface="Arial" panose="020B0604020202020204" pitchFamily="34" charset="0"/>
              </a:rPr>
              <a:t>'</a:t>
            </a:r>
            <a:endParaRPr lang="en-US" sz="10800" dirty="0">
              <a:solidFill>
                <a:schemeClr val="tx1">
                  <a:alpha val="47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1914835" y="644244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chemeClr val="tx1">
                    <a:alpha val="47000"/>
                  </a:schemeClr>
                </a:solidFill>
                <a:latin typeface="dt-line-technology-01" panose="02000509000000000000" pitchFamily="49" charset="0"/>
                <a:cs typeface="Arial" panose="020B0604020202020204" pitchFamily="34" charset="0"/>
              </a:rPr>
              <a:t>I</a:t>
            </a:r>
            <a:endParaRPr lang="en-US" sz="7200" dirty="0">
              <a:solidFill>
                <a:schemeClr val="tx1">
                  <a:alpha val="47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616906" y="6871045"/>
            <a:ext cx="90934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dirty="0">
                <a:solidFill>
                  <a:schemeClr val="tx1">
                    <a:alpha val="47000"/>
                  </a:schemeClr>
                </a:solidFill>
                <a:latin typeface="dt-line-technology-01" panose="02000509000000000000" pitchFamily="49" charset="0"/>
                <a:cs typeface="Arial" panose="020B0604020202020204" pitchFamily="34" charset="0"/>
              </a:rPr>
              <a:t>4</a:t>
            </a:r>
            <a:endParaRPr lang="en-US" sz="8800" dirty="0">
              <a:solidFill>
                <a:schemeClr val="tx1">
                  <a:alpha val="47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14400" y="4101013"/>
            <a:ext cx="6617053" cy="1626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5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Using GAN or VAE to balance the data</a:t>
            </a:r>
            <a:endParaRPr lang="en-US" sz="3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CA3C51-066A-DFAC-5D24-59C981AB9515}"/>
              </a:ext>
            </a:extLst>
          </p:cNvPr>
          <p:cNvSpPr/>
          <p:nvPr/>
        </p:nvSpPr>
        <p:spPr>
          <a:xfrm>
            <a:off x="9161220" y="10403655"/>
            <a:ext cx="6222104" cy="2393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5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Improving the Transformer network</a:t>
            </a:r>
            <a:endParaRPr lang="en-US" sz="3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8A5BB9-AE28-353E-C250-80218D428775}"/>
              </a:ext>
            </a:extLst>
          </p:cNvPr>
          <p:cNvSpPr/>
          <p:nvPr/>
        </p:nvSpPr>
        <p:spPr>
          <a:xfrm>
            <a:off x="16937345" y="4101559"/>
            <a:ext cx="6535429" cy="2393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5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Finding a precise dimension reduction method</a:t>
            </a:r>
            <a:endParaRPr lang="en-US" sz="3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30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54" grpId="0"/>
      <p:bldP spid="2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8123032" y="2979174"/>
            <a:ext cx="8141110" cy="814111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172092" y="4595842"/>
            <a:ext cx="60429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+mj-lt"/>
              </a:rPr>
              <a:t>Thanks for your attention</a:t>
            </a:r>
            <a:endParaRPr lang="en-US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544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4370482"/>
            <a:ext cx="24387174" cy="8184085"/>
          </a:xfrm>
          <a:custGeom>
            <a:avLst/>
            <a:gdLst>
              <a:gd name="connsiteX0" fmla="*/ 0 w 20764500"/>
              <a:gd name="connsiteY0" fmla="*/ 0 h 8184085"/>
              <a:gd name="connsiteX1" fmla="*/ 20764500 w 20764500"/>
              <a:gd name="connsiteY1" fmla="*/ 0 h 8184085"/>
              <a:gd name="connsiteX2" fmla="*/ 20764500 w 20764500"/>
              <a:gd name="connsiteY2" fmla="*/ 8184085 h 8184085"/>
              <a:gd name="connsiteX3" fmla="*/ 0 w 20764500"/>
              <a:gd name="connsiteY3" fmla="*/ 8184085 h 8184085"/>
              <a:gd name="connsiteX4" fmla="*/ 0 w 20764500"/>
              <a:gd name="connsiteY4" fmla="*/ 0 h 8184085"/>
              <a:gd name="connsiteX0" fmla="*/ 0 w 20764500"/>
              <a:gd name="connsiteY0" fmla="*/ 0 h 8184085"/>
              <a:gd name="connsiteX1" fmla="*/ 20764500 w 20764500"/>
              <a:gd name="connsiteY1" fmla="*/ 0 h 8184085"/>
              <a:gd name="connsiteX2" fmla="*/ 20764500 w 20764500"/>
              <a:gd name="connsiteY2" fmla="*/ 8184085 h 8184085"/>
              <a:gd name="connsiteX3" fmla="*/ 0 w 20764500"/>
              <a:gd name="connsiteY3" fmla="*/ 8184085 h 8184085"/>
              <a:gd name="connsiteX4" fmla="*/ 0 w 20764500"/>
              <a:gd name="connsiteY4" fmla="*/ 3954986 h 8184085"/>
              <a:gd name="connsiteX5" fmla="*/ 0 w 20764500"/>
              <a:gd name="connsiteY5" fmla="*/ 0 h 8184085"/>
              <a:gd name="connsiteX0" fmla="*/ 0 w 20764500"/>
              <a:gd name="connsiteY0" fmla="*/ 0 h 8184085"/>
              <a:gd name="connsiteX1" fmla="*/ 20764500 w 20764500"/>
              <a:gd name="connsiteY1" fmla="*/ 0 h 8184085"/>
              <a:gd name="connsiteX2" fmla="*/ 20764500 w 20764500"/>
              <a:gd name="connsiteY2" fmla="*/ 8184085 h 8184085"/>
              <a:gd name="connsiteX3" fmla="*/ 0 w 20764500"/>
              <a:gd name="connsiteY3" fmla="*/ 8184085 h 8184085"/>
              <a:gd name="connsiteX4" fmla="*/ 2895600 w 20764500"/>
              <a:gd name="connsiteY4" fmla="*/ 4183586 h 8184085"/>
              <a:gd name="connsiteX5" fmla="*/ 0 w 20764500"/>
              <a:gd name="connsiteY5" fmla="*/ 0 h 8184085"/>
              <a:gd name="connsiteX0" fmla="*/ 0 w 20764500"/>
              <a:gd name="connsiteY0" fmla="*/ 0 h 8184085"/>
              <a:gd name="connsiteX1" fmla="*/ 20764500 w 20764500"/>
              <a:gd name="connsiteY1" fmla="*/ 0 h 8184085"/>
              <a:gd name="connsiteX2" fmla="*/ 20764500 w 20764500"/>
              <a:gd name="connsiteY2" fmla="*/ 8184085 h 8184085"/>
              <a:gd name="connsiteX3" fmla="*/ 0 w 20764500"/>
              <a:gd name="connsiteY3" fmla="*/ 8184085 h 8184085"/>
              <a:gd name="connsiteX4" fmla="*/ 0 w 20764500"/>
              <a:gd name="connsiteY4" fmla="*/ 0 h 818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0" h="8184085">
                <a:moveTo>
                  <a:pt x="0" y="0"/>
                </a:moveTo>
                <a:lnTo>
                  <a:pt x="20764500" y="0"/>
                </a:lnTo>
                <a:lnTo>
                  <a:pt x="20764500" y="8184085"/>
                </a:lnTo>
                <a:lnTo>
                  <a:pt x="0" y="8184085"/>
                </a:lnTo>
                <a:lnTo>
                  <a:pt x="0" y="0"/>
                </a:lnTo>
                <a:close/>
              </a:path>
            </a:pathLst>
          </a:custGeom>
          <a:solidFill>
            <a:srgbClr val="D04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80"/>
          <p:cNvSpPr/>
          <p:nvPr/>
        </p:nvSpPr>
        <p:spPr>
          <a:xfrm>
            <a:off x="1548550" y="5563493"/>
            <a:ext cx="1379793" cy="87489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 flipH="1">
            <a:off x="0" y="4370482"/>
            <a:ext cx="11737975" cy="8184085"/>
          </a:xfrm>
          <a:prstGeom prst="triangle">
            <a:avLst>
              <a:gd name="adj" fmla="val 100000"/>
            </a:avLst>
          </a:prstGeom>
          <a:solidFill>
            <a:srgbClr val="D04722"/>
          </a:solidFill>
          <a:ln>
            <a:noFill/>
          </a:ln>
          <a:effectLst>
            <a:outerShdw blurRad="1143000" dist="3429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843F04-BEE0-5801-EB83-F203CFB418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648" l="10000" r="90000">
                        <a14:foregroundMark x1="24531" y1="20556" x2="24531" y2="20556"/>
                        <a14:foregroundMark x1="36042" y1="50463" x2="36042" y2="50463"/>
                        <a14:foregroundMark x1="41146" y1="90648" x2="41146" y2="90648"/>
                        <a14:foregroundMark x1="61354" y1="18611" x2="61354" y2="18611"/>
                        <a14:foregroundMark x1="59531" y1="17685" x2="59531" y2="17685"/>
                        <a14:foregroundMark x1="67865" y1="15370" x2="67865" y2="15370"/>
                        <a14:foregroundMark x1="65052" y1="15556" x2="65052" y2="15556"/>
                        <a14:foregroundMark x1="79167" y1="19537" x2="79167" y2="19537"/>
                        <a14:foregroundMark x1="77865" y1="17500" x2="77865" y2="17500"/>
                        <a14:foregroundMark x1="81250" y1="20556" x2="81250" y2="20556"/>
                        <a14:foregroundMark x1="80156" y1="16481" x2="80156" y2="16481"/>
                        <a14:foregroundMark x1="81667" y1="17685" x2="81667" y2="17685"/>
                        <a14:foregroundMark x1="82031" y1="28704" x2="82031" y2="28704"/>
                        <a14:foregroundMark x1="81250" y1="44167" x2="81250" y2="44167"/>
                        <a14:foregroundMark x1="81354" y1="46667" x2="81354" y2="46667"/>
                        <a14:foregroundMark x1="81667" y1="50926" x2="81667" y2="50926"/>
                        <a14:foregroundMark x1="81823" y1="54537" x2="81823" y2="54537"/>
                        <a14:foregroundMark x1="82135" y1="59352" x2="82135" y2="59352"/>
                        <a14:foregroundMark x1="81927" y1="58056" x2="81927" y2="58056"/>
                        <a14:backgroundMark x1="29635" y1="87778" x2="29635" y2="87778"/>
                      </a14:backgroundRemoval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5992" t="5797" r="16552" b="5422"/>
          <a:stretch/>
        </p:blipFill>
        <p:spPr>
          <a:xfrm>
            <a:off x="0" y="1231797"/>
            <a:ext cx="9767109" cy="723072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68F659F-6603-4109-5377-F1764288B253}"/>
              </a:ext>
            </a:extLst>
          </p:cNvPr>
          <p:cNvGrpSpPr/>
          <p:nvPr/>
        </p:nvGrpSpPr>
        <p:grpSpPr>
          <a:xfrm>
            <a:off x="10272624" y="2151840"/>
            <a:ext cx="1369324" cy="2301863"/>
            <a:chOff x="11449931" y="7055466"/>
            <a:chExt cx="1369324" cy="230186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548DB40-0C48-0BCC-F955-7115EF59D45B}"/>
                </a:ext>
              </a:extLst>
            </p:cNvPr>
            <p:cNvSpPr/>
            <p:nvPr/>
          </p:nvSpPr>
          <p:spPr>
            <a:xfrm rot="2901698">
              <a:off x="11774620" y="77255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1A5AB97-A7B9-8694-9888-567B0033F806}"/>
                </a:ext>
              </a:extLst>
            </p:cNvPr>
            <p:cNvSpPr/>
            <p:nvPr/>
          </p:nvSpPr>
          <p:spPr>
            <a:xfrm rot="2901698">
              <a:off x="10983662" y="79539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8F21F1C-67DF-19A9-7708-74DA07D241EE}"/>
                </a:ext>
              </a:extLst>
            </p:cNvPr>
            <p:cNvSpPr/>
            <p:nvPr/>
          </p:nvSpPr>
          <p:spPr>
            <a:xfrm rot="2901698">
              <a:off x="10910257" y="82220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0F68D74-5815-3C7A-5B67-2435BDA6AA37}"/>
              </a:ext>
            </a:extLst>
          </p:cNvPr>
          <p:cNvSpPr txBox="1"/>
          <p:nvPr/>
        </p:nvSpPr>
        <p:spPr>
          <a:xfrm>
            <a:off x="10003884" y="2554600"/>
            <a:ext cx="111465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+mj-lt"/>
              </a:rPr>
              <a:t>Dataset information</a:t>
            </a:r>
            <a:endParaRPr lang="en-US" sz="3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5B74ED-A8AA-2DCE-018C-586C70BC209C}"/>
              </a:ext>
            </a:extLst>
          </p:cNvPr>
          <p:cNvSpPr/>
          <p:nvPr/>
        </p:nvSpPr>
        <p:spPr>
          <a:xfrm>
            <a:off x="10003884" y="4610415"/>
            <a:ext cx="13571733" cy="7971413"/>
          </a:xfrm>
          <a:prstGeom prst="rect">
            <a:avLst/>
          </a:prstGeom>
        </p:spPr>
        <p:txBody>
          <a:bodyPr wrap="square" numCol="1" spcCol="1097280">
            <a:spAutoFit/>
          </a:bodyPr>
          <a:lstStyle/>
          <a:p>
            <a:r>
              <a:rPr lang="en-US" sz="4000" b="0" i="0" dirty="0">
                <a:solidFill>
                  <a:srgbClr val="D1D5DB"/>
                </a:solidFill>
                <a:effectLst/>
              </a:rPr>
              <a:t>Viessmann </a:t>
            </a:r>
            <a:r>
              <a:rPr lang="en-US" sz="4000" b="0" i="0" dirty="0" err="1">
                <a:solidFill>
                  <a:srgbClr val="D1D5DB"/>
                </a:solidFill>
                <a:effectLst/>
              </a:rPr>
              <a:t>Vitorond</a:t>
            </a:r>
            <a:r>
              <a:rPr lang="en-US" sz="4000" b="0" i="0" dirty="0">
                <a:solidFill>
                  <a:srgbClr val="D1D5DB"/>
                </a:solidFill>
                <a:effectLst/>
              </a:rPr>
              <a:t> 200 Gas Fired Boiler VD2 Series 380 Dataset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</a:rPr>
              <a:t>Operating Conditions: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</a:rPr>
              <a:t>Gas Fuel Rate: 1 kg/s to 4 kg/s</a:t>
            </a:r>
            <a:endParaRPr lang="en-US" sz="3600" dirty="0">
              <a:solidFill>
                <a:srgbClr val="D1D5DB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</a:rPr>
              <a:t>Water Mass Flow Rate: 3 kg/s to 12.5 kg/s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</a:rPr>
              <a:t>Combustion Air Temperature: 283 K to 303 K</a:t>
            </a:r>
            <a:endParaRPr lang="en-US" sz="3600" dirty="0">
              <a:solidFill>
                <a:srgbClr val="D1D5DB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</a:rPr>
              <a:t>Sampling Method: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</a:rPr>
              <a:t>Factorial Sampling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</a:rPr>
              <a:t>Total of 27,281 simulations</a:t>
            </a:r>
            <a:endParaRPr lang="en-US" sz="3600" dirty="0">
              <a:solidFill>
                <a:srgbClr val="D1D5DB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</a:rPr>
              <a:t>Dataset Contents: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</a:rPr>
              <a:t>Visible Points to Building Automation System</a:t>
            </a:r>
            <a:endParaRPr lang="en-US" sz="3600" dirty="0">
              <a:solidFill>
                <a:srgbClr val="D1D5DB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</a:rPr>
              <a:t>Condition (Detailed Class)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</a:rPr>
              <a:t>Class (Fault Category)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D1D5DB"/>
                </a:solidFill>
              </a:rPr>
              <a:t>6 features in total	</a:t>
            </a:r>
            <a:endParaRPr lang="en-US" sz="3600" b="0" i="0" dirty="0">
              <a:solidFill>
                <a:srgbClr val="D1D5D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54917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4370482"/>
            <a:ext cx="24387174" cy="8184085"/>
          </a:xfrm>
          <a:custGeom>
            <a:avLst/>
            <a:gdLst>
              <a:gd name="connsiteX0" fmla="*/ 0 w 20764500"/>
              <a:gd name="connsiteY0" fmla="*/ 0 h 8184085"/>
              <a:gd name="connsiteX1" fmla="*/ 20764500 w 20764500"/>
              <a:gd name="connsiteY1" fmla="*/ 0 h 8184085"/>
              <a:gd name="connsiteX2" fmla="*/ 20764500 w 20764500"/>
              <a:gd name="connsiteY2" fmla="*/ 8184085 h 8184085"/>
              <a:gd name="connsiteX3" fmla="*/ 0 w 20764500"/>
              <a:gd name="connsiteY3" fmla="*/ 8184085 h 8184085"/>
              <a:gd name="connsiteX4" fmla="*/ 0 w 20764500"/>
              <a:gd name="connsiteY4" fmla="*/ 0 h 8184085"/>
              <a:gd name="connsiteX0" fmla="*/ 0 w 20764500"/>
              <a:gd name="connsiteY0" fmla="*/ 0 h 8184085"/>
              <a:gd name="connsiteX1" fmla="*/ 20764500 w 20764500"/>
              <a:gd name="connsiteY1" fmla="*/ 0 h 8184085"/>
              <a:gd name="connsiteX2" fmla="*/ 20764500 w 20764500"/>
              <a:gd name="connsiteY2" fmla="*/ 8184085 h 8184085"/>
              <a:gd name="connsiteX3" fmla="*/ 0 w 20764500"/>
              <a:gd name="connsiteY3" fmla="*/ 8184085 h 8184085"/>
              <a:gd name="connsiteX4" fmla="*/ 0 w 20764500"/>
              <a:gd name="connsiteY4" fmla="*/ 3954986 h 8184085"/>
              <a:gd name="connsiteX5" fmla="*/ 0 w 20764500"/>
              <a:gd name="connsiteY5" fmla="*/ 0 h 8184085"/>
              <a:gd name="connsiteX0" fmla="*/ 0 w 20764500"/>
              <a:gd name="connsiteY0" fmla="*/ 0 h 8184085"/>
              <a:gd name="connsiteX1" fmla="*/ 20764500 w 20764500"/>
              <a:gd name="connsiteY1" fmla="*/ 0 h 8184085"/>
              <a:gd name="connsiteX2" fmla="*/ 20764500 w 20764500"/>
              <a:gd name="connsiteY2" fmla="*/ 8184085 h 8184085"/>
              <a:gd name="connsiteX3" fmla="*/ 0 w 20764500"/>
              <a:gd name="connsiteY3" fmla="*/ 8184085 h 8184085"/>
              <a:gd name="connsiteX4" fmla="*/ 2895600 w 20764500"/>
              <a:gd name="connsiteY4" fmla="*/ 4183586 h 8184085"/>
              <a:gd name="connsiteX5" fmla="*/ 0 w 20764500"/>
              <a:gd name="connsiteY5" fmla="*/ 0 h 8184085"/>
              <a:gd name="connsiteX0" fmla="*/ 0 w 20764500"/>
              <a:gd name="connsiteY0" fmla="*/ 0 h 8184085"/>
              <a:gd name="connsiteX1" fmla="*/ 20764500 w 20764500"/>
              <a:gd name="connsiteY1" fmla="*/ 0 h 8184085"/>
              <a:gd name="connsiteX2" fmla="*/ 20764500 w 20764500"/>
              <a:gd name="connsiteY2" fmla="*/ 8184085 h 8184085"/>
              <a:gd name="connsiteX3" fmla="*/ 0 w 20764500"/>
              <a:gd name="connsiteY3" fmla="*/ 8184085 h 8184085"/>
              <a:gd name="connsiteX4" fmla="*/ 0 w 20764500"/>
              <a:gd name="connsiteY4" fmla="*/ 0 h 818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0" h="8184085">
                <a:moveTo>
                  <a:pt x="0" y="0"/>
                </a:moveTo>
                <a:lnTo>
                  <a:pt x="20764500" y="0"/>
                </a:lnTo>
                <a:lnTo>
                  <a:pt x="20764500" y="8184085"/>
                </a:lnTo>
                <a:lnTo>
                  <a:pt x="0" y="8184085"/>
                </a:lnTo>
                <a:lnTo>
                  <a:pt x="0" y="0"/>
                </a:lnTo>
                <a:close/>
              </a:path>
            </a:pathLst>
          </a:custGeom>
          <a:solidFill>
            <a:srgbClr val="D04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80"/>
          <p:cNvSpPr/>
          <p:nvPr/>
        </p:nvSpPr>
        <p:spPr>
          <a:xfrm>
            <a:off x="1548550" y="5563493"/>
            <a:ext cx="1379793" cy="87489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 flipH="1">
            <a:off x="0" y="4370482"/>
            <a:ext cx="11737975" cy="8184085"/>
          </a:xfrm>
          <a:prstGeom prst="triangle">
            <a:avLst>
              <a:gd name="adj" fmla="val 100000"/>
            </a:avLst>
          </a:prstGeom>
          <a:solidFill>
            <a:srgbClr val="D04722"/>
          </a:solidFill>
          <a:ln>
            <a:noFill/>
          </a:ln>
          <a:effectLst>
            <a:outerShdw blurRad="1143000" dist="3429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843F04-BEE0-5801-EB83-F203CFB418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648" l="10000" r="90000">
                        <a14:foregroundMark x1="24531" y1="20556" x2="24531" y2="20556"/>
                        <a14:foregroundMark x1="36042" y1="50463" x2="36042" y2="50463"/>
                        <a14:foregroundMark x1="41146" y1="90648" x2="41146" y2="90648"/>
                        <a14:foregroundMark x1="61354" y1="18611" x2="61354" y2="18611"/>
                        <a14:foregroundMark x1="59531" y1="17685" x2="59531" y2="17685"/>
                        <a14:foregroundMark x1="67865" y1="15370" x2="67865" y2="15370"/>
                        <a14:foregroundMark x1="65052" y1="15556" x2="65052" y2="15556"/>
                        <a14:foregroundMark x1="79167" y1="19537" x2="79167" y2="19537"/>
                        <a14:foregroundMark x1="77865" y1="17500" x2="77865" y2="17500"/>
                        <a14:foregroundMark x1="81250" y1="20556" x2="81250" y2="20556"/>
                        <a14:foregroundMark x1="80156" y1="16481" x2="80156" y2="16481"/>
                        <a14:foregroundMark x1="81667" y1="17685" x2="81667" y2="17685"/>
                        <a14:foregroundMark x1="82031" y1="28704" x2="82031" y2="28704"/>
                        <a14:foregroundMark x1="81250" y1="44167" x2="81250" y2="44167"/>
                        <a14:foregroundMark x1="81354" y1="46667" x2="81354" y2="46667"/>
                        <a14:foregroundMark x1="81667" y1="50926" x2="81667" y2="50926"/>
                        <a14:foregroundMark x1="81823" y1="54537" x2="81823" y2="54537"/>
                        <a14:foregroundMark x1="82135" y1="59352" x2="82135" y2="59352"/>
                        <a14:foregroundMark x1="81927" y1="58056" x2="81927" y2="58056"/>
                        <a14:backgroundMark x1="29635" y1="87778" x2="29635" y2="87778"/>
                      </a14:backgroundRemoval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5992" t="5797" r="16552" b="5422"/>
          <a:stretch/>
        </p:blipFill>
        <p:spPr>
          <a:xfrm>
            <a:off x="0" y="1231797"/>
            <a:ext cx="9767109" cy="723072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68F659F-6603-4109-5377-F1764288B253}"/>
              </a:ext>
            </a:extLst>
          </p:cNvPr>
          <p:cNvGrpSpPr/>
          <p:nvPr/>
        </p:nvGrpSpPr>
        <p:grpSpPr>
          <a:xfrm>
            <a:off x="10272624" y="2151840"/>
            <a:ext cx="1369324" cy="2301863"/>
            <a:chOff x="11449931" y="7055466"/>
            <a:chExt cx="1369324" cy="230186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548DB40-0C48-0BCC-F955-7115EF59D45B}"/>
                </a:ext>
              </a:extLst>
            </p:cNvPr>
            <p:cNvSpPr/>
            <p:nvPr/>
          </p:nvSpPr>
          <p:spPr>
            <a:xfrm rot="2901698">
              <a:off x="11774620" y="77255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1A5AB97-A7B9-8694-9888-567B0033F806}"/>
                </a:ext>
              </a:extLst>
            </p:cNvPr>
            <p:cNvSpPr/>
            <p:nvPr/>
          </p:nvSpPr>
          <p:spPr>
            <a:xfrm rot="2901698">
              <a:off x="10983662" y="79539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8F21F1C-67DF-19A9-7708-74DA07D241EE}"/>
                </a:ext>
              </a:extLst>
            </p:cNvPr>
            <p:cNvSpPr/>
            <p:nvPr/>
          </p:nvSpPr>
          <p:spPr>
            <a:xfrm rot="2901698">
              <a:off x="10910257" y="82220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0F68D74-5815-3C7A-5B67-2435BDA6AA37}"/>
              </a:ext>
            </a:extLst>
          </p:cNvPr>
          <p:cNvSpPr txBox="1"/>
          <p:nvPr/>
        </p:nvSpPr>
        <p:spPr>
          <a:xfrm>
            <a:off x="10003884" y="2554600"/>
            <a:ext cx="111465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+mj-lt"/>
              </a:rPr>
              <a:t>Dataset information</a:t>
            </a:r>
            <a:endParaRPr lang="en-US" sz="32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97AD038-E4F4-B7C1-4BF3-8C6D4BD3A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4490" y="3834216"/>
            <a:ext cx="11016573" cy="945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99FE28-54D1-886F-2652-EBC59993069F}"/>
              </a:ext>
            </a:extLst>
          </p:cNvPr>
          <p:cNvSpPr txBox="1"/>
          <p:nvPr/>
        </p:nvSpPr>
        <p:spPr>
          <a:xfrm>
            <a:off x="6748732" y="7410610"/>
            <a:ext cx="603675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Features: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err="1"/>
              <a:t>Fuel_Mdot</a:t>
            </a: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T air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T return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T supply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err="1"/>
              <a:t>Water_Mdot</a:t>
            </a: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Condition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09633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6223666" y="7368023"/>
            <a:ext cx="6061317" cy="3785652"/>
          </a:xfrm>
          <a:prstGeom prst="rect">
            <a:avLst/>
          </a:prstGeom>
        </p:spPr>
        <p:txBody>
          <a:bodyPr wrap="square" numCol="1" spcCol="109728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800" b="0" i="0" dirty="0">
                <a:solidFill>
                  <a:srgbClr val="D1D5DB"/>
                </a:solidFill>
                <a:effectLst/>
              </a:rPr>
              <a:t>Normal: 0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800" b="0" i="0" dirty="0">
                <a:solidFill>
                  <a:srgbClr val="D1D5DB"/>
                </a:solidFill>
                <a:effectLst/>
              </a:rPr>
              <a:t>Lean: 1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800" b="0" i="0" dirty="0">
                <a:solidFill>
                  <a:srgbClr val="D1D5DB"/>
                </a:solidFill>
                <a:effectLst/>
              </a:rPr>
              <a:t>Excess Air: 2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800" b="0" i="0" dirty="0">
                <a:solidFill>
                  <a:srgbClr val="D1D5DB"/>
                </a:solidFill>
                <a:effectLst/>
              </a:rPr>
              <a:t>Fouling: 3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800" b="0" i="0" dirty="0">
                <a:solidFill>
                  <a:srgbClr val="D1D5DB"/>
                </a:solidFill>
                <a:effectLst/>
              </a:rPr>
              <a:t>Scaling: 4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4885864" y="4314987"/>
            <a:ext cx="1369324" cy="2301863"/>
            <a:chOff x="11449931" y="2788266"/>
            <a:chExt cx="1369324" cy="2301863"/>
          </a:xfrm>
        </p:grpSpPr>
        <p:sp>
          <p:nvSpPr>
            <p:cNvPr id="25" name="Rectangle: Rounded Corners 24"/>
            <p:cNvSpPr/>
            <p:nvPr/>
          </p:nvSpPr>
          <p:spPr>
            <a:xfrm rot="2901698">
              <a:off x="11774620" y="3458387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3" name="Rectangle: Rounded Corners 22"/>
            <p:cNvSpPr/>
            <p:nvPr/>
          </p:nvSpPr>
          <p:spPr>
            <a:xfrm rot="2901698">
              <a:off x="10983662" y="3686717"/>
              <a:ext cx="2301863" cy="50496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4" name="Rectangle: Rounded Corners 23"/>
            <p:cNvSpPr/>
            <p:nvPr/>
          </p:nvSpPr>
          <p:spPr>
            <a:xfrm rot="2901698">
              <a:off x="10910257" y="3954851"/>
              <a:ext cx="1584310" cy="5049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5255269" y="4646469"/>
            <a:ext cx="111987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+mj-lt"/>
              </a:rPr>
              <a:t>Preprocess</a:t>
            </a:r>
          </a:p>
          <a:p>
            <a:r>
              <a:rPr lang="en-US" sz="4000" b="1" dirty="0"/>
              <a:t>Labeling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035C91-E0B7-145F-45A5-E9051F182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7500" r="94250">
                        <a14:foregroundMark x1="13917" y1="73333" x2="13917" y2="73333"/>
                        <a14:foregroundMark x1="7500" y1="79917" x2="7500" y2="79917"/>
                        <a14:foregroundMark x1="14583" y1="81667" x2="14583" y2="81667"/>
                        <a14:foregroundMark x1="42250" y1="81833" x2="42250" y2="81833"/>
                        <a14:foregroundMark x1="39500" y1="73833" x2="39500" y2="73833"/>
                        <a14:foregroundMark x1="63833" y1="80917" x2="63833" y2="80917"/>
                        <a14:foregroundMark x1="64333" y1="72417" x2="64333" y2="72417"/>
                        <a14:foregroundMark x1="61583" y1="76250" x2="61583" y2="76250"/>
                        <a14:foregroundMark x1="61583" y1="74667" x2="61583" y2="74667"/>
                        <a14:foregroundMark x1="85750" y1="79750" x2="85750" y2="79750"/>
                        <a14:foregroundMark x1="86833" y1="72417" x2="86833" y2="72417"/>
                        <a14:foregroundMark x1="86833" y1="80917" x2="86833" y2="80917"/>
                        <a14:foregroundMark x1="87833" y1="83417" x2="87833" y2="83417"/>
                        <a14:foregroundMark x1="83500" y1="82833" x2="83500" y2="82833"/>
                        <a14:foregroundMark x1="84167" y1="75417" x2="84167" y2="75417"/>
                        <a14:foregroundMark x1="94250" y1="78333" x2="94250" y2="78333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8048" y="815643"/>
            <a:ext cx="12084713" cy="1208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9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0C33B2A-AAFB-43B7-A835-8F5264477A29}"/>
              </a:ext>
            </a:extLst>
          </p:cNvPr>
          <p:cNvGrpSpPr/>
          <p:nvPr/>
        </p:nvGrpSpPr>
        <p:grpSpPr>
          <a:xfrm>
            <a:off x="7390690" y="3651649"/>
            <a:ext cx="8256141" cy="8103518"/>
            <a:chOff x="6540590" y="2931994"/>
            <a:chExt cx="6061484" cy="594942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29CA425-AE9F-4A94-8444-48AFF4F8C849}"/>
                </a:ext>
              </a:extLst>
            </p:cNvPr>
            <p:cNvGrpSpPr/>
            <p:nvPr/>
          </p:nvGrpSpPr>
          <p:grpSpPr>
            <a:xfrm>
              <a:off x="6783133" y="3129980"/>
              <a:ext cx="5517022" cy="5513929"/>
              <a:chOff x="10690225" y="3309938"/>
              <a:chExt cx="2835277" cy="283369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A5FCDB6-81FC-4AA5-91D0-4C75446B4BF6}"/>
                  </a:ext>
                </a:extLst>
              </p:cNvPr>
              <p:cNvGrpSpPr/>
              <p:nvPr/>
            </p:nvGrpSpPr>
            <p:grpSpPr>
              <a:xfrm>
                <a:off x="10690225" y="3424238"/>
                <a:ext cx="1336675" cy="1319213"/>
                <a:chOff x="10690225" y="3424238"/>
                <a:chExt cx="1336675" cy="1319213"/>
              </a:xfrm>
            </p:grpSpPr>
            <p:sp>
              <p:nvSpPr>
                <p:cNvPr id="10" name="Freeform 8">
                  <a:extLst>
                    <a:ext uri="{FF2B5EF4-FFF2-40B4-BE49-F238E27FC236}">
                      <a16:creationId xmlns:a16="http://schemas.microsoft.com/office/drawing/2014/main" id="{E7653E2F-1493-4528-A75D-19C0A5C657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90225" y="3424238"/>
                  <a:ext cx="1336675" cy="1319213"/>
                </a:xfrm>
                <a:custGeom>
                  <a:avLst/>
                  <a:gdLst>
                    <a:gd name="T0" fmla="*/ 1720 w 3704"/>
                    <a:gd name="T1" fmla="*/ 3493 h 3651"/>
                    <a:gd name="T2" fmla="*/ 2593 w 3704"/>
                    <a:gd name="T3" fmla="*/ 1852 h 3651"/>
                    <a:gd name="T4" fmla="*/ 3149 w 3704"/>
                    <a:gd name="T5" fmla="*/ 1535 h 3651"/>
                    <a:gd name="T6" fmla="*/ 3704 w 3704"/>
                    <a:gd name="T7" fmla="*/ 0 h 3651"/>
                    <a:gd name="T8" fmla="*/ 3466 w 3704"/>
                    <a:gd name="T9" fmla="*/ 186 h 3651"/>
                    <a:gd name="T10" fmla="*/ 450 w 3704"/>
                    <a:gd name="T11" fmla="*/ 3202 h 3651"/>
                    <a:gd name="T12" fmla="*/ 1720 w 3704"/>
                    <a:gd name="T13" fmla="*/ 3493 h 36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04" h="3651">
                      <a:moveTo>
                        <a:pt x="1720" y="3493"/>
                      </a:moveTo>
                      <a:cubicBezTo>
                        <a:pt x="1799" y="2805"/>
                        <a:pt x="2090" y="2249"/>
                        <a:pt x="2593" y="1852"/>
                      </a:cubicBezTo>
                      <a:lnTo>
                        <a:pt x="3149" y="1535"/>
                      </a:lnTo>
                      <a:cubicBezTo>
                        <a:pt x="3228" y="1403"/>
                        <a:pt x="3704" y="186"/>
                        <a:pt x="3704" y="0"/>
                      </a:cubicBezTo>
                      <a:cubicBezTo>
                        <a:pt x="3598" y="27"/>
                        <a:pt x="3546" y="106"/>
                        <a:pt x="3466" y="186"/>
                      </a:cubicBezTo>
                      <a:lnTo>
                        <a:pt x="450" y="3202"/>
                      </a:lnTo>
                      <a:cubicBezTo>
                        <a:pt x="0" y="3651"/>
                        <a:pt x="503" y="3466"/>
                        <a:pt x="1720" y="349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14300" tIns="57150" rIns="114300" bIns="5715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250"/>
                </a:p>
              </p:txBody>
            </p:sp>
            <p:sp>
              <p:nvSpPr>
                <p:cNvPr id="11" name="Freeform 9">
                  <a:extLst>
                    <a:ext uri="{FF2B5EF4-FFF2-40B4-BE49-F238E27FC236}">
                      <a16:creationId xmlns:a16="http://schemas.microsoft.com/office/drawing/2014/main" id="{543BCDD9-51B5-4D4E-ABE5-BB88C7F850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07022" y="3978276"/>
                  <a:ext cx="515938" cy="727075"/>
                </a:xfrm>
                <a:custGeom>
                  <a:avLst/>
                  <a:gdLst>
                    <a:gd name="T0" fmla="*/ 0 w 1429"/>
                    <a:gd name="T1" fmla="*/ 1958 h 2011"/>
                    <a:gd name="T2" fmla="*/ 979 w 1429"/>
                    <a:gd name="T3" fmla="*/ 1243 h 2011"/>
                    <a:gd name="T4" fmla="*/ 1217 w 1429"/>
                    <a:gd name="T5" fmla="*/ 635 h 2011"/>
                    <a:gd name="T6" fmla="*/ 1429 w 1429"/>
                    <a:gd name="T7" fmla="*/ 0 h 2011"/>
                    <a:gd name="T8" fmla="*/ 873 w 1429"/>
                    <a:gd name="T9" fmla="*/ 317 h 2011"/>
                    <a:gd name="T10" fmla="*/ 0 w 1429"/>
                    <a:gd name="T11" fmla="*/ 1958 h 2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29" h="2011">
                      <a:moveTo>
                        <a:pt x="0" y="1958"/>
                      </a:moveTo>
                      <a:cubicBezTo>
                        <a:pt x="741" y="1958"/>
                        <a:pt x="688" y="2011"/>
                        <a:pt x="979" y="1243"/>
                      </a:cubicBezTo>
                      <a:cubicBezTo>
                        <a:pt x="1058" y="1032"/>
                        <a:pt x="1138" y="847"/>
                        <a:pt x="1217" y="635"/>
                      </a:cubicBezTo>
                      <a:cubicBezTo>
                        <a:pt x="1270" y="450"/>
                        <a:pt x="1402" y="185"/>
                        <a:pt x="1429" y="0"/>
                      </a:cubicBezTo>
                      <a:lnTo>
                        <a:pt x="873" y="317"/>
                      </a:lnTo>
                      <a:cubicBezTo>
                        <a:pt x="370" y="714"/>
                        <a:pt x="79" y="1270"/>
                        <a:pt x="0" y="1958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14300" tIns="57150" rIns="114300" bIns="5715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25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FBDAD2A-5369-4B4F-91B0-556C4F8CA69D}"/>
                  </a:ext>
                </a:extLst>
              </p:cNvPr>
              <p:cNvGrpSpPr/>
              <p:nvPr/>
            </p:nvGrpSpPr>
            <p:grpSpPr>
              <a:xfrm rot="5400000">
                <a:off x="12088019" y="3318669"/>
                <a:ext cx="1336675" cy="1319213"/>
                <a:chOff x="10690225" y="3424238"/>
                <a:chExt cx="1336675" cy="1319213"/>
              </a:xfrm>
            </p:grpSpPr>
            <p:sp>
              <p:nvSpPr>
                <p:cNvPr id="18" name="Freeform 8">
                  <a:extLst>
                    <a:ext uri="{FF2B5EF4-FFF2-40B4-BE49-F238E27FC236}">
                      <a16:creationId xmlns:a16="http://schemas.microsoft.com/office/drawing/2014/main" id="{A6E6E180-1A2F-426B-8E01-A0D16BA0CF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90225" y="3424238"/>
                  <a:ext cx="1336675" cy="1319213"/>
                </a:xfrm>
                <a:custGeom>
                  <a:avLst/>
                  <a:gdLst>
                    <a:gd name="T0" fmla="*/ 1720 w 3704"/>
                    <a:gd name="T1" fmla="*/ 3493 h 3651"/>
                    <a:gd name="T2" fmla="*/ 2593 w 3704"/>
                    <a:gd name="T3" fmla="*/ 1852 h 3651"/>
                    <a:gd name="T4" fmla="*/ 3149 w 3704"/>
                    <a:gd name="T5" fmla="*/ 1535 h 3651"/>
                    <a:gd name="T6" fmla="*/ 3704 w 3704"/>
                    <a:gd name="T7" fmla="*/ 0 h 3651"/>
                    <a:gd name="T8" fmla="*/ 3466 w 3704"/>
                    <a:gd name="T9" fmla="*/ 186 h 3651"/>
                    <a:gd name="T10" fmla="*/ 450 w 3704"/>
                    <a:gd name="T11" fmla="*/ 3202 h 3651"/>
                    <a:gd name="T12" fmla="*/ 1720 w 3704"/>
                    <a:gd name="T13" fmla="*/ 3493 h 36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04" h="3651">
                      <a:moveTo>
                        <a:pt x="1720" y="3493"/>
                      </a:moveTo>
                      <a:cubicBezTo>
                        <a:pt x="1799" y="2805"/>
                        <a:pt x="2090" y="2249"/>
                        <a:pt x="2593" y="1852"/>
                      </a:cubicBezTo>
                      <a:lnTo>
                        <a:pt x="3149" y="1535"/>
                      </a:lnTo>
                      <a:cubicBezTo>
                        <a:pt x="3228" y="1403"/>
                        <a:pt x="3704" y="186"/>
                        <a:pt x="3704" y="0"/>
                      </a:cubicBezTo>
                      <a:cubicBezTo>
                        <a:pt x="3598" y="27"/>
                        <a:pt x="3546" y="106"/>
                        <a:pt x="3466" y="186"/>
                      </a:cubicBezTo>
                      <a:lnTo>
                        <a:pt x="450" y="3202"/>
                      </a:lnTo>
                      <a:cubicBezTo>
                        <a:pt x="0" y="3651"/>
                        <a:pt x="503" y="3466"/>
                        <a:pt x="1720" y="349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14300" tIns="57150" rIns="114300" bIns="5715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250"/>
                </a:p>
              </p:txBody>
            </p:sp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D7067C93-7FD6-4B2B-AA80-AD209283A6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06043" y="3978276"/>
                  <a:ext cx="515938" cy="727075"/>
                </a:xfrm>
                <a:custGeom>
                  <a:avLst/>
                  <a:gdLst>
                    <a:gd name="T0" fmla="*/ 0 w 1429"/>
                    <a:gd name="T1" fmla="*/ 1958 h 2011"/>
                    <a:gd name="T2" fmla="*/ 979 w 1429"/>
                    <a:gd name="T3" fmla="*/ 1243 h 2011"/>
                    <a:gd name="T4" fmla="*/ 1217 w 1429"/>
                    <a:gd name="T5" fmla="*/ 635 h 2011"/>
                    <a:gd name="T6" fmla="*/ 1429 w 1429"/>
                    <a:gd name="T7" fmla="*/ 0 h 2011"/>
                    <a:gd name="T8" fmla="*/ 873 w 1429"/>
                    <a:gd name="T9" fmla="*/ 317 h 2011"/>
                    <a:gd name="T10" fmla="*/ 0 w 1429"/>
                    <a:gd name="T11" fmla="*/ 1958 h 2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29" h="2011">
                      <a:moveTo>
                        <a:pt x="0" y="1958"/>
                      </a:moveTo>
                      <a:cubicBezTo>
                        <a:pt x="741" y="1958"/>
                        <a:pt x="688" y="2011"/>
                        <a:pt x="979" y="1243"/>
                      </a:cubicBezTo>
                      <a:cubicBezTo>
                        <a:pt x="1058" y="1032"/>
                        <a:pt x="1138" y="847"/>
                        <a:pt x="1217" y="635"/>
                      </a:cubicBezTo>
                      <a:cubicBezTo>
                        <a:pt x="1270" y="450"/>
                        <a:pt x="1402" y="185"/>
                        <a:pt x="1429" y="0"/>
                      </a:cubicBezTo>
                      <a:lnTo>
                        <a:pt x="873" y="317"/>
                      </a:lnTo>
                      <a:cubicBezTo>
                        <a:pt x="370" y="714"/>
                        <a:pt x="79" y="1270"/>
                        <a:pt x="0" y="1958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14300" tIns="57150" rIns="114300" bIns="5715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250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CE9A41A-93C2-45D1-B0E2-E711627C8614}"/>
                  </a:ext>
                </a:extLst>
              </p:cNvPr>
              <p:cNvGrpSpPr/>
              <p:nvPr/>
            </p:nvGrpSpPr>
            <p:grpSpPr>
              <a:xfrm flipH="1" flipV="1">
                <a:off x="12188827" y="4719639"/>
                <a:ext cx="1336675" cy="1319213"/>
                <a:chOff x="10690225" y="3424238"/>
                <a:chExt cx="1336675" cy="1319213"/>
              </a:xfrm>
            </p:grpSpPr>
            <p:sp>
              <p:nvSpPr>
                <p:cNvPr id="21" name="Freeform 8">
                  <a:extLst>
                    <a:ext uri="{FF2B5EF4-FFF2-40B4-BE49-F238E27FC236}">
                      <a16:creationId xmlns:a16="http://schemas.microsoft.com/office/drawing/2014/main" id="{068BDAD1-652B-4E2D-8C2C-0BACF75727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90225" y="3424238"/>
                  <a:ext cx="1336675" cy="1319213"/>
                </a:xfrm>
                <a:custGeom>
                  <a:avLst/>
                  <a:gdLst>
                    <a:gd name="T0" fmla="*/ 1720 w 3704"/>
                    <a:gd name="T1" fmla="*/ 3493 h 3651"/>
                    <a:gd name="T2" fmla="*/ 2593 w 3704"/>
                    <a:gd name="T3" fmla="*/ 1852 h 3651"/>
                    <a:gd name="T4" fmla="*/ 3149 w 3704"/>
                    <a:gd name="T5" fmla="*/ 1535 h 3651"/>
                    <a:gd name="T6" fmla="*/ 3704 w 3704"/>
                    <a:gd name="T7" fmla="*/ 0 h 3651"/>
                    <a:gd name="T8" fmla="*/ 3466 w 3704"/>
                    <a:gd name="T9" fmla="*/ 186 h 3651"/>
                    <a:gd name="T10" fmla="*/ 450 w 3704"/>
                    <a:gd name="T11" fmla="*/ 3202 h 3651"/>
                    <a:gd name="T12" fmla="*/ 1720 w 3704"/>
                    <a:gd name="T13" fmla="*/ 3493 h 36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04" h="3651">
                      <a:moveTo>
                        <a:pt x="1720" y="3493"/>
                      </a:moveTo>
                      <a:cubicBezTo>
                        <a:pt x="1799" y="2805"/>
                        <a:pt x="2090" y="2249"/>
                        <a:pt x="2593" y="1852"/>
                      </a:cubicBezTo>
                      <a:lnTo>
                        <a:pt x="3149" y="1535"/>
                      </a:lnTo>
                      <a:cubicBezTo>
                        <a:pt x="3228" y="1403"/>
                        <a:pt x="3704" y="186"/>
                        <a:pt x="3704" y="0"/>
                      </a:cubicBezTo>
                      <a:cubicBezTo>
                        <a:pt x="3598" y="27"/>
                        <a:pt x="3546" y="106"/>
                        <a:pt x="3466" y="186"/>
                      </a:cubicBezTo>
                      <a:lnTo>
                        <a:pt x="450" y="3202"/>
                      </a:lnTo>
                      <a:cubicBezTo>
                        <a:pt x="0" y="3651"/>
                        <a:pt x="503" y="3466"/>
                        <a:pt x="1720" y="349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3">
                        <a:lumMod val="75000"/>
                      </a:schemeClr>
                    </a:gs>
                  </a:gsLst>
                  <a:lin ang="54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14300" tIns="57150" rIns="114300" bIns="5715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250" dirty="0"/>
                </a:p>
              </p:txBody>
            </p:sp>
            <p:sp>
              <p:nvSpPr>
                <p:cNvPr id="22" name="Freeform 9">
                  <a:extLst>
                    <a:ext uri="{FF2B5EF4-FFF2-40B4-BE49-F238E27FC236}">
                      <a16:creationId xmlns:a16="http://schemas.microsoft.com/office/drawing/2014/main" id="{1C2F3EB4-0857-4CB8-818F-87992C8D2C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07022" y="3978276"/>
                  <a:ext cx="515938" cy="727075"/>
                </a:xfrm>
                <a:custGeom>
                  <a:avLst/>
                  <a:gdLst>
                    <a:gd name="T0" fmla="*/ 0 w 1429"/>
                    <a:gd name="T1" fmla="*/ 1958 h 2011"/>
                    <a:gd name="T2" fmla="*/ 979 w 1429"/>
                    <a:gd name="T3" fmla="*/ 1243 h 2011"/>
                    <a:gd name="T4" fmla="*/ 1217 w 1429"/>
                    <a:gd name="T5" fmla="*/ 635 h 2011"/>
                    <a:gd name="T6" fmla="*/ 1429 w 1429"/>
                    <a:gd name="T7" fmla="*/ 0 h 2011"/>
                    <a:gd name="T8" fmla="*/ 873 w 1429"/>
                    <a:gd name="T9" fmla="*/ 317 h 2011"/>
                    <a:gd name="T10" fmla="*/ 0 w 1429"/>
                    <a:gd name="T11" fmla="*/ 1958 h 2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29" h="2011">
                      <a:moveTo>
                        <a:pt x="0" y="1958"/>
                      </a:moveTo>
                      <a:cubicBezTo>
                        <a:pt x="741" y="1958"/>
                        <a:pt x="688" y="2011"/>
                        <a:pt x="979" y="1243"/>
                      </a:cubicBezTo>
                      <a:cubicBezTo>
                        <a:pt x="1058" y="1032"/>
                        <a:pt x="1138" y="847"/>
                        <a:pt x="1217" y="635"/>
                      </a:cubicBezTo>
                      <a:cubicBezTo>
                        <a:pt x="1270" y="450"/>
                        <a:pt x="1402" y="185"/>
                        <a:pt x="1429" y="0"/>
                      </a:cubicBezTo>
                      <a:lnTo>
                        <a:pt x="873" y="317"/>
                      </a:lnTo>
                      <a:cubicBezTo>
                        <a:pt x="370" y="714"/>
                        <a:pt x="79" y="1270"/>
                        <a:pt x="0" y="1958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14300" tIns="57150" rIns="114300" bIns="5715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250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811C62B-2F2E-4202-B0C3-D95D0631A16C}"/>
                  </a:ext>
                </a:extLst>
              </p:cNvPr>
              <p:cNvGrpSpPr/>
              <p:nvPr/>
            </p:nvGrpSpPr>
            <p:grpSpPr>
              <a:xfrm rot="5400000" flipH="1" flipV="1">
                <a:off x="10795794" y="4815684"/>
                <a:ext cx="1336675" cy="1319213"/>
                <a:chOff x="10690225" y="3424238"/>
                <a:chExt cx="1336675" cy="1319213"/>
              </a:xfrm>
            </p:grpSpPr>
            <p:sp>
              <p:nvSpPr>
                <p:cNvPr id="27" name="Freeform 8">
                  <a:extLst>
                    <a:ext uri="{FF2B5EF4-FFF2-40B4-BE49-F238E27FC236}">
                      <a16:creationId xmlns:a16="http://schemas.microsoft.com/office/drawing/2014/main" id="{C21549E3-2F63-47C7-8A11-AE4E23E652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90225" y="3424238"/>
                  <a:ext cx="1336675" cy="1319213"/>
                </a:xfrm>
                <a:custGeom>
                  <a:avLst/>
                  <a:gdLst>
                    <a:gd name="T0" fmla="*/ 1720 w 3704"/>
                    <a:gd name="T1" fmla="*/ 3493 h 3651"/>
                    <a:gd name="T2" fmla="*/ 2593 w 3704"/>
                    <a:gd name="T3" fmla="*/ 1852 h 3651"/>
                    <a:gd name="T4" fmla="*/ 3149 w 3704"/>
                    <a:gd name="T5" fmla="*/ 1535 h 3651"/>
                    <a:gd name="T6" fmla="*/ 3704 w 3704"/>
                    <a:gd name="T7" fmla="*/ 0 h 3651"/>
                    <a:gd name="T8" fmla="*/ 3466 w 3704"/>
                    <a:gd name="T9" fmla="*/ 186 h 3651"/>
                    <a:gd name="T10" fmla="*/ 450 w 3704"/>
                    <a:gd name="T11" fmla="*/ 3202 h 3651"/>
                    <a:gd name="T12" fmla="*/ 1720 w 3704"/>
                    <a:gd name="T13" fmla="*/ 3493 h 36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04" h="3651">
                      <a:moveTo>
                        <a:pt x="1720" y="3493"/>
                      </a:moveTo>
                      <a:cubicBezTo>
                        <a:pt x="1799" y="2805"/>
                        <a:pt x="2090" y="2249"/>
                        <a:pt x="2593" y="1852"/>
                      </a:cubicBezTo>
                      <a:lnTo>
                        <a:pt x="3149" y="1535"/>
                      </a:lnTo>
                      <a:cubicBezTo>
                        <a:pt x="3228" y="1403"/>
                        <a:pt x="3704" y="186"/>
                        <a:pt x="3704" y="0"/>
                      </a:cubicBezTo>
                      <a:cubicBezTo>
                        <a:pt x="3598" y="27"/>
                        <a:pt x="3546" y="106"/>
                        <a:pt x="3466" y="186"/>
                      </a:cubicBezTo>
                      <a:lnTo>
                        <a:pt x="450" y="3202"/>
                      </a:lnTo>
                      <a:cubicBezTo>
                        <a:pt x="0" y="3651"/>
                        <a:pt x="503" y="3466"/>
                        <a:pt x="1720" y="349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54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14300" tIns="57150" rIns="114300" bIns="5715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250"/>
                </a:p>
              </p:txBody>
            </p:sp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E67CB6AA-8BE8-4FB8-8F46-88BB65281F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07675" y="3978276"/>
                  <a:ext cx="515938" cy="727075"/>
                </a:xfrm>
                <a:custGeom>
                  <a:avLst/>
                  <a:gdLst>
                    <a:gd name="T0" fmla="*/ 0 w 1429"/>
                    <a:gd name="T1" fmla="*/ 1958 h 2011"/>
                    <a:gd name="T2" fmla="*/ 979 w 1429"/>
                    <a:gd name="T3" fmla="*/ 1243 h 2011"/>
                    <a:gd name="T4" fmla="*/ 1217 w 1429"/>
                    <a:gd name="T5" fmla="*/ 635 h 2011"/>
                    <a:gd name="T6" fmla="*/ 1429 w 1429"/>
                    <a:gd name="T7" fmla="*/ 0 h 2011"/>
                    <a:gd name="T8" fmla="*/ 873 w 1429"/>
                    <a:gd name="T9" fmla="*/ 317 h 2011"/>
                    <a:gd name="T10" fmla="*/ 0 w 1429"/>
                    <a:gd name="T11" fmla="*/ 1958 h 2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29" h="2011">
                      <a:moveTo>
                        <a:pt x="0" y="1958"/>
                      </a:moveTo>
                      <a:cubicBezTo>
                        <a:pt x="741" y="1958"/>
                        <a:pt x="688" y="2011"/>
                        <a:pt x="979" y="1243"/>
                      </a:cubicBezTo>
                      <a:cubicBezTo>
                        <a:pt x="1058" y="1032"/>
                        <a:pt x="1138" y="847"/>
                        <a:pt x="1217" y="635"/>
                      </a:cubicBezTo>
                      <a:cubicBezTo>
                        <a:pt x="1270" y="450"/>
                        <a:pt x="1402" y="185"/>
                        <a:pt x="1429" y="0"/>
                      </a:cubicBezTo>
                      <a:lnTo>
                        <a:pt x="873" y="317"/>
                      </a:lnTo>
                      <a:cubicBezTo>
                        <a:pt x="370" y="714"/>
                        <a:pt x="79" y="1270"/>
                        <a:pt x="0" y="1958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14300" tIns="57150" rIns="114300" bIns="5715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250"/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9E48CB4-40B2-4175-BEB8-2BAE25E92A1B}"/>
                </a:ext>
              </a:extLst>
            </p:cNvPr>
            <p:cNvGrpSpPr/>
            <p:nvPr/>
          </p:nvGrpSpPr>
          <p:grpSpPr>
            <a:xfrm>
              <a:off x="10688739" y="5686633"/>
              <a:ext cx="1913335" cy="357087"/>
              <a:chOff x="10688740" y="5686635"/>
              <a:chExt cx="1913335" cy="357087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8F73B8D-21E8-4546-BC5A-1081A514D2CD}"/>
                  </a:ext>
                </a:extLst>
              </p:cNvPr>
              <p:cNvCxnSpPr>
                <a:cxnSpLocks/>
                <a:endCxn id="38" idx="2"/>
              </p:cNvCxnSpPr>
              <p:nvPr/>
            </p:nvCxnSpPr>
            <p:spPr>
              <a:xfrm>
                <a:off x="10688740" y="5865179"/>
                <a:ext cx="163024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F343CBE-2F8D-4A7D-BEA4-9E813088B972}"/>
                  </a:ext>
                </a:extLst>
              </p:cNvPr>
              <p:cNvGrpSpPr/>
              <p:nvPr/>
            </p:nvGrpSpPr>
            <p:grpSpPr>
              <a:xfrm>
                <a:off x="12244988" y="5686635"/>
                <a:ext cx="357087" cy="357087"/>
                <a:chOff x="1904778" y="2103624"/>
                <a:chExt cx="227864" cy="227864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7F137F5D-ADB1-4388-BA1D-2D953711E90C}"/>
                    </a:ext>
                  </a:extLst>
                </p:cNvPr>
                <p:cNvSpPr/>
                <p:nvPr userDrawn="1"/>
              </p:nvSpPr>
              <p:spPr>
                <a:xfrm>
                  <a:off x="1904778" y="2103624"/>
                  <a:ext cx="227864" cy="227864"/>
                </a:xfrm>
                <a:prstGeom prst="ellipse">
                  <a:avLst/>
                </a:prstGeom>
                <a:solidFill>
                  <a:schemeClr val="tx1">
                    <a:alpha val="4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2250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A0709246-91A6-4558-AECD-E775A7BAEB04}"/>
                    </a:ext>
                  </a:extLst>
                </p:cNvPr>
                <p:cNvSpPr/>
                <p:nvPr userDrawn="1"/>
              </p:nvSpPr>
              <p:spPr>
                <a:xfrm>
                  <a:off x="1951998" y="2150844"/>
                  <a:ext cx="133424" cy="13342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2250"/>
                </a:p>
              </p:txBody>
            </p: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02CD577-217B-4942-B8A3-CFAF74778C09}"/>
                </a:ext>
              </a:extLst>
            </p:cNvPr>
            <p:cNvGrpSpPr/>
            <p:nvPr/>
          </p:nvGrpSpPr>
          <p:grpSpPr>
            <a:xfrm rot="16200000">
              <a:off x="8563976" y="3710117"/>
              <a:ext cx="1913334" cy="357087"/>
              <a:chOff x="10688740" y="5686635"/>
              <a:chExt cx="1913335" cy="357087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8A730D7-B9E3-4329-9933-5CBBA62E694C}"/>
                  </a:ext>
                </a:extLst>
              </p:cNvPr>
              <p:cNvCxnSpPr>
                <a:cxnSpLocks/>
                <a:endCxn id="47" idx="2"/>
              </p:cNvCxnSpPr>
              <p:nvPr/>
            </p:nvCxnSpPr>
            <p:spPr>
              <a:xfrm>
                <a:off x="10688740" y="5865179"/>
                <a:ext cx="163024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D83F531-EB1E-4EF8-82C6-7BA7B3E9F6E6}"/>
                  </a:ext>
                </a:extLst>
              </p:cNvPr>
              <p:cNvGrpSpPr/>
              <p:nvPr/>
            </p:nvGrpSpPr>
            <p:grpSpPr>
              <a:xfrm>
                <a:off x="12244988" y="5686635"/>
                <a:ext cx="357087" cy="357087"/>
                <a:chOff x="1904778" y="2103624"/>
                <a:chExt cx="227864" cy="227864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CBF59947-D27D-4830-8FBA-C44B5117BA42}"/>
                    </a:ext>
                  </a:extLst>
                </p:cNvPr>
                <p:cNvSpPr/>
                <p:nvPr userDrawn="1"/>
              </p:nvSpPr>
              <p:spPr>
                <a:xfrm>
                  <a:off x="1904778" y="2103624"/>
                  <a:ext cx="227864" cy="227864"/>
                </a:xfrm>
                <a:prstGeom prst="ellipse">
                  <a:avLst/>
                </a:prstGeom>
                <a:solidFill>
                  <a:schemeClr val="tx1">
                    <a:alpha val="4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2250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18266346-75B4-43F9-A705-20F195611BEB}"/>
                    </a:ext>
                  </a:extLst>
                </p:cNvPr>
                <p:cNvSpPr/>
                <p:nvPr userDrawn="1"/>
              </p:nvSpPr>
              <p:spPr>
                <a:xfrm>
                  <a:off x="1951998" y="2150844"/>
                  <a:ext cx="133424" cy="13342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2250"/>
                </a:p>
              </p:txBody>
            </p:sp>
          </p:grp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30C1FBF-EC82-45A4-8E55-4AE154DF560A}"/>
                </a:ext>
              </a:extLst>
            </p:cNvPr>
            <p:cNvGrpSpPr/>
            <p:nvPr/>
          </p:nvGrpSpPr>
          <p:grpSpPr>
            <a:xfrm rot="5400000" flipV="1">
              <a:off x="8563976" y="7746213"/>
              <a:ext cx="1913333" cy="357087"/>
              <a:chOff x="10688740" y="5686635"/>
              <a:chExt cx="1913335" cy="357087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CB8878B-B424-4284-BB1D-115A12442F32}"/>
                  </a:ext>
                </a:extLst>
              </p:cNvPr>
              <p:cNvCxnSpPr>
                <a:cxnSpLocks/>
                <a:endCxn id="52" idx="2"/>
              </p:cNvCxnSpPr>
              <p:nvPr/>
            </p:nvCxnSpPr>
            <p:spPr>
              <a:xfrm>
                <a:off x="10688740" y="5865179"/>
                <a:ext cx="163024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0330FF6-02C5-423E-9547-69012EDA366C}"/>
                  </a:ext>
                </a:extLst>
              </p:cNvPr>
              <p:cNvGrpSpPr/>
              <p:nvPr/>
            </p:nvGrpSpPr>
            <p:grpSpPr>
              <a:xfrm>
                <a:off x="12244988" y="5686635"/>
                <a:ext cx="357087" cy="357087"/>
                <a:chOff x="1904778" y="2103624"/>
                <a:chExt cx="227864" cy="227864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6D02A038-A2E5-42F0-A476-C8D898D6ABE4}"/>
                    </a:ext>
                  </a:extLst>
                </p:cNvPr>
                <p:cNvSpPr/>
                <p:nvPr userDrawn="1"/>
              </p:nvSpPr>
              <p:spPr>
                <a:xfrm>
                  <a:off x="1904778" y="2103624"/>
                  <a:ext cx="227864" cy="227864"/>
                </a:xfrm>
                <a:prstGeom prst="ellipse">
                  <a:avLst/>
                </a:prstGeom>
                <a:solidFill>
                  <a:schemeClr val="tx1">
                    <a:alpha val="4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2250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3478B9CB-9059-4E77-806F-BB6DC2BE0ADB}"/>
                    </a:ext>
                  </a:extLst>
                </p:cNvPr>
                <p:cNvSpPr/>
                <p:nvPr userDrawn="1"/>
              </p:nvSpPr>
              <p:spPr>
                <a:xfrm>
                  <a:off x="1951998" y="2150844"/>
                  <a:ext cx="133424" cy="13342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2250"/>
                </a:p>
              </p:txBody>
            </p: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DF751ED-BECE-4B4E-B68C-9C99F6CE0A61}"/>
                </a:ext>
              </a:extLst>
            </p:cNvPr>
            <p:cNvGrpSpPr/>
            <p:nvPr/>
          </p:nvGrpSpPr>
          <p:grpSpPr>
            <a:xfrm flipH="1">
              <a:off x="6540590" y="5686635"/>
              <a:ext cx="1913335" cy="357087"/>
              <a:chOff x="10688740" y="5686635"/>
              <a:chExt cx="1913335" cy="357087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50E3183-B6BD-4CE6-8CDB-C01B590BA0A2}"/>
                  </a:ext>
                </a:extLst>
              </p:cNvPr>
              <p:cNvCxnSpPr>
                <a:cxnSpLocks/>
                <a:endCxn id="57" idx="2"/>
              </p:cNvCxnSpPr>
              <p:nvPr/>
            </p:nvCxnSpPr>
            <p:spPr>
              <a:xfrm>
                <a:off x="10688740" y="5865179"/>
                <a:ext cx="163024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8FCEE95-D278-450C-8D5B-54E97845BEAE}"/>
                  </a:ext>
                </a:extLst>
              </p:cNvPr>
              <p:cNvGrpSpPr/>
              <p:nvPr/>
            </p:nvGrpSpPr>
            <p:grpSpPr>
              <a:xfrm>
                <a:off x="12244988" y="5686635"/>
                <a:ext cx="357087" cy="357087"/>
                <a:chOff x="1904778" y="2103624"/>
                <a:chExt cx="227864" cy="227864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5FB50AFD-AC63-4CFE-8F0E-1588588E0832}"/>
                    </a:ext>
                  </a:extLst>
                </p:cNvPr>
                <p:cNvSpPr/>
                <p:nvPr userDrawn="1"/>
              </p:nvSpPr>
              <p:spPr>
                <a:xfrm>
                  <a:off x="1904778" y="2103624"/>
                  <a:ext cx="227864" cy="227864"/>
                </a:xfrm>
                <a:prstGeom prst="ellipse">
                  <a:avLst/>
                </a:prstGeom>
                <a:solidFill>
                  <a:schemeClr val="tx1">
                    <a:alpha val="4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2250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0CEB1324-ABCD-4D3D-B2CA-33E8EC01E3E4}"/>
                    </a:ext>
                  </a:extLst>
                </p:cNvPr>
                <p:cNvSpPr/>
                <p:nvPr userDrawn="1"/>
              </p:nvSpPr>
              <p:spPr>
                <a:xfrm>
                  <a:off x="1951998" y="2150844"/>
                  <a:ext cx="133424" cy="13342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2250"/>
                </a:p>
              </p:txBody>
            </p:sp>
          </p:grp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DDF8671-63A1-491B-BD32-17E24402850E}"/>
              </a:ext>
            </a:extLst>
          </p:cNvPr>
          <p:cNvGrpSpPr/>
          <p:nvPr/>
        </p:nvGrpSpPr>
        <p:grpSpPr>
          <a:xfrm>
            <a:off x="15193550" y="3752438"/>
            <a:ext cx="4878968" cy="1623708"/>
            <a:chOff x="11934393" y="2874473"/>
            <a:chExt cx="3903174" cy="129896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004C32-1E9E-412B-807C-E907F3DA5078}"/>
                </a:ext>
              </a:extLst>
            </p:cNvPr>
            <p:cNvSpPr txBox="1"/>
            <p:nvPr/>
          </p:nvSpPr>
          <p:spPr>
            <a:xfrm>
              <a:off x="11934394" y="2874473"/>
              <a:ext cx="1637884" cy="8125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6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dvent Pro" panose="02000506040000020004" pitchFamily="2" charset="0"/>
                  <a:cs typeface="Montserrat Bold"/>
                </a:rPr>
                <a:t>T-SNE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FEABA56-4266-472C-9A83-64332B3847B8}"/>
                </a:ext>
              </a:extLst>
            </p:cNvPr>
            <p:cNvSpPr txBox="1"/>
            <p:nvPr/>
          </p:nvSpPr>
          <p:spPr>
            <a:xfrm>
              <a:off x="11934393" y="3545575"/>
              <a:ext cx="3903174" cy="6278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2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 component</a:t>
              </a:r>
            </a:p>
            <a:p>
              <a:r>
                <a:rPr lang="en-US" sz="22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Random statement=42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52D8384-A68D-4947-A29A-00E24DDBC418}"/>
              </a:ext>
            </a:extLst>
          </p:cNvPr>
          <p:cNvGrpSpPr/>
          <p:nvPr/>
        </p:nvGrpSpPr>
        <p:grpSpPr>
          <a:xfrm flipH="1">
            <a:off x="4597351" y="3925563"/>
            <a:ext cx="4603284" cy="1450583"/>
            <a:chOff x="11934393" y="2874473"/>
            <a:chExt cx="3682627" cy="116046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6D08078-7DE7-4D4B-B5D3-89B52BCEDF5A}"/>
                </a:ext>
              </a:extLst>
            </p:cNvPr>
            <p:cNvSpPr txBox="1"/>
            <p:nvPr/>
          </p:nvSpPr>
          <p:spPr>
            <a:xfrm>
              <a:off x="11934395" y="2874473"/>
              <a:ext cx="3682625" cy="8125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6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dvent Pro" panose="02000506040000020004" pitchFamily="2" charset="0"/>
                  <a:cs typeface="Montserrat Bold"/>
                </a:rPr>
                <a:t>Autoencoder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E6485F2-8DF4-44AF-8904-EDA5066AD2DA}"/>
                </a:ext>
              </a:extLst>
            </p:cNvPr>
            <p:cNvSpPr txBox="1"/>
            <p:nvPr/>
          </p:nvSpPr>
          <p:spPr>
            <a:xfrm>
              <a:off x="11934393" y="3684074"/>
              <a:ext cx="3438868" cy="3508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2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 and 4 features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3F20BBFB-718B-4D37-A873-ABC231A1E9E4}"/>
              </a:ext>
            </a:extLst>
          </p:cNvPr>
          <p:cNvSpPr/>
          <p:nvPr/>
        </p:nvSpPr>
        <p:spPr>
          <a:xfrm>
            <a:off x="9888096" y="6106079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endParaRPr lang="en-US" sz="2250" b="1" dirty="0"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10D762-B2A7-4B7C-83E3-A42F7EC30B37}"/>
              </a:ext>
            </a:extLst>
          </p:cNvPr>
          <p:cNvSpPr/>
          <p:nvPr/>
        </p:nvSpPr>
        <p:spPr>
          <a:xfrm>
            <a:off x="9701865" y="6377022"/>
            <a:ext cx="184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endParaRPr lang="en-US" sz="3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D2DE531-7872-4FF1-9FA6-BDD28B551173}"/>
              </a:ext>
            </a:extLst>
          </p:cNvPr>
          <p:cNvSpPr/>
          <p:nvPr/>
        </p:nvSpPr>
        <p:spPr>
          <a:xfrm>
            <a:off x="10801452" y="8521931"/>
            <a:ext cx="461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3EB12A2-A4E5-46A7-A39E-F43BAB097EE3}"/>
              </a:ext>
            </a:extLst>
          </p:cNvPr>
          <p:cNvSpPr/>
          <p:nvPr/>
        </p:nvSpPr>
        <p:spPr>
          <a:xfrm>
            <a:off x="12905285" y="7299951"/>
            <a:ext cx="461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81" name="Text Placeholder 2">
            <a:extLst>
              <a:ext uri="{FF2B5EF4-FFF2-40B4-BE49-F238E27FC236}">
                <a16:creationId xmlns:a16="http://schemas.microsoft.com/office/drawing/2014/main" id="{1548D02F-F436-4447-94F9-750BD3CA57E5}"/>
              </a:ext>
            </a:extLst>
          </p:cNvPr>
          <p:cNvSpPr txBox="1">
            <a:spLocks/>
          </p:cNvSpPr>
          <p:nvPr/>
        </p:nvSpPr>
        <p:spPr>
          <a:xfrm>
            <a:off x="5535453" y="480583"/>
            <a:ext cx="11767930" cy="1573890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b="1" dirty="0">
                <a:solidFill>
                  <a:schemeClr val="tx1"/>
                </a:solidFill>
              </a:rPr>
              <a:t>Preprocess</a:t>
            </a:r>
          </a:p>
          <a:p>
            <a:r>
              <a:rPr lang="en-US" sz="4400" dirty="0">
                <a:solidFill>
                  <a:schemeClr val="tx1"/>
                </a:solidFill>
              </a:rPr>
              <a:t>Dimension reduction </a:t>
            </a:r>
            <a:endParaRPr lang="en-US" sz="5400" dirty="0">
              <a:solidFill>
                <a:schemeClr val="tx1"/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FAFA299-7032-4437-A9E7-88BCE89F7D69}"/>
              </a:ext>
            </a:extLst>
          </p:cNvPr>
          <p:cNvGrpSpPr/>
          <p:nvPr/>
        </p:nvGrpSpPr>
        <p:grpSpPr>
          <a:xfrm>
            <a:off x="15299381" y="9751500"/>
            <a:ext cx="4289387" cy="1422883"/>
            <a:chOff x="11934393" y="2896633"/>
            <a:chExt cx="3219478" cy="1138306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079AC47-DADA-4EF7-878C-43CB876D2660}"/>
                </a:ext>
              </a:extLst>
            </p:cNvPr>
            <p:cNvSpPr txBox="1"/>
            <p:nvPr/>
          </p:nvSpPr>
          <p:spPr>
            <a:xfrm>
              <a:off x="11934393" y="2896633"/>
              <a:ext cx="1101136" cy="8125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6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dvent Pro" panose="02000506040000020004" pitchFamily="2" charset="0"/>
                  <a:cs typeface="Montserrat Bold"/>
                </a:rPr>
                <a:t>PCA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28B6AC3-8B38-4869-BCC6-45AF23658A43}"/>
                </a:ext>
              </a:extLst>
            </p:cNvPr>
            <p:cNvSpPr txBox="1"/>
            <p:nvPr/>
          </p:nvSpPr>
          <p:spPr>
            <a:xfrm>
              <a:off x="11934393" y="3684074"/>
              <a:ext cx="3219478" cy="3508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2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 component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FAFA299-7032-4437-A9E7-88BCE89F7D69}"/>
              </a:ext>
            </a:extLst>
          </p:cNvPr>
          <p:cNvGrpSpPr/>
          <p:nvPr/>
        </p:nvGrpSpPr>
        <p:grpSpPr>
          <a:xfrm>
            <a:off x="5344614" y="9824705"/>
            <a:ext cx="2999149" cy="1553050"/>
            <a:chOff x="13219337" y="2874473"/>
            <a:chExt cx="2399319" cy="124244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079AC47-DADA-4EF7-878C-43CB876D2660}"/>
                </a:ext>
              </a:extLst>
            </p:cNvPr>
            <p:cNvSpPr txBox="1"/>
            <p:nvPr/>
          </p:nvSpPr>
          <p:spPr>
            <a:xfrm>
              <a:off x="14422946" y="2874473"/>
              <a:ext cx="1155394" cy="8125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6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dvent Pro" panose="02000506040000020004" pitchFamily="2" charset="0"/>
                  <a:cs typeface="Montserrat Bold"/>
                </a:rPr>
                <a:t>LDA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28B6AC3-8B38-4869-BCC6-45AF23658A43}"/>
                </a:ext>
              </a:extLst>
            </p:cNvPr>
            <p:cNvSpPr txBox="1"/>
            <p:nvPr/>
          </p:nvSpPr>
          <p:spPr>
            <a:xfrm>
              <a:off x="13219337" y="3766047"/>
              <a:ext cx="2399319" cy="3508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2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 component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F21A5B-EBCF-6468-4AC7-1DCBD74985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2" t="25711" r="15509" b="25880"/>
          <a:stretch/>
        </p:blipFill>
        <p:spPr bwMode="auto">
          <a:xfrm>
            <a:off x="18791542" y="2541617"/>
            <a:ext cx="4640480" cy="380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A28364B-A8E1-91BF-8761-C1F96AB9A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9" t="36042" r="20596" b="13168"/>
          <a:stretch/>
        </p:blipFill>
        <p:spPr bwMode="auto">
          <a:xfrm>
            <a:off x="2165933" y="4983731"/>
            <a:ext cx="4496549" cy="343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89DBE9B-5745-9674-4E84-CC5C6C0D4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8" t="30661" r="12900" b="23054"/>
          <a:stretch/>
        </p:blipFill>
        <p:spPr bwMode="auto">
          <a:xfrm>
            <a:off x="274664" y="2681460"/>
            <a:ext cx="4589179" cy="2913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369B898-DA3D-DD6D-AC51-F1335DF13C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1" t="7662" r="4655" b="13112"/>
          <a:stretch/>
        </p:blipFill>
        <p:spPr bwMode="auto">
          <a:xfrm>
            <a:off x="1712781" y="9654279"/>
            <a:ext cx="4351729" cy="33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C8AD50E-2CAB-A67C-B5AA-736E53B13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5" t="29039" r="12682" b="16544"/>
          <a:stretch/>
        </p:blipFill>
        <p:spPr bwMode="auto">
          <a:xfrm>
            <a:off x="17814298" y="8833082"/>
            <a:ext cx="4516440" cy="33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733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9" grpId="0"/>
      <p:bldP spid="8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0C33B2A-AAFB-43B7-A835-8F5264477A29}"/>
              </a:ext>
            </a:extLst>
          </p:cNvPr>
          <p:cNvGrpSpPr/>
          <p:nvPr/>
        </p:nvGrpSpPr>
        <p:grpSpPr>
          <a:xfrm>
            <a:off x="7390690" y="3651649"/>
            <a:ext cx="8256141" cy="8103518"/>
            <a:chOff x="6540590" y="2931994"/>
            <a:chExt cx="6061484" cy="594942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29CA425-AE9F-4A94-8444-48AFF4F8C849}"/>
                </a:ext>
              </a:extLst>
            </p:cNvPr>
            <p:cNvGrpSpPr/>
            <p:nvPr/>
          </p:nvGrpSpPr>
          <p:grpSpPr>
            <a:xfrm>
              <a:off x="6783133" y="3129980"/>
              <a:ext cx="5517022" cy="5513929"/>
              <a:chOff x="10690225" y="3309938"/>
              <a:chExt cx="2835277" cy="283369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A5FCDB6-81FC-4AA5-91D0-4C75446B4BF6}"/>
                  </a:ext>
                </a:extLst>
              </p:cNvPr>
              <p:cNvGrpSpPr/>
              <p:nvPr/>
            </p:nvGrpSpPr>
            <p:grpSpPr>
              <a:xfrm>
                <a:off x="10690225" y="3424238"/>
                <a:ext cx="1336675" cy="1319213"/>
                <a:chOff x="10690225" y="3424238"/>
                <a:chExt cx="1336675" cy="1319213"/>
              </a:xfrm>
            </p:grpSpPr>
            <p:sp>
              <p:nvSpPr>
                <p:cNvPr id="10" name="Freeform 8">
                  <a:extLst>
                    <a:ext uri="{FF2B5EF4-FFF2-40B4-BE49-F238E27FC236}">
                      <a16:creationId xmlns:a16="http://schemas.microsoft.com/office/drawing/2014/main" id="{E7653E2F-1493-4528-A75D-19C0A5C657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90225" y="3424238"/>
                  <a:ext cx="1336675" cy="1319213"/>
                </a:xfrm>
                <a:custGeom>
                  <a:avLst/>
                  <a:gdLst>
                    <a:gd name="T0" fmla="*/ 1720 w 3704"/>
                    <a:gd name="T1" fmla="*/ 3493 h 3651"/>
                    <a:gd name="T2" fmla="*/ 2593 w 3704"/>
                    <a:gd name="T3" fmla="*/ 1852 h 3651"/>
                    <a:gd name="T4" fmla="*/ 3149 w 3704"/>
                    <a:gd name="T5" fmla="*/ 1535 h 3651"/>
                    <a:gd name="T6" fmla="*/ 3704 w 3704"/>
                    <a:gd name="T7" fmla="*/ 0 h 3651"/>
                    <a:gd name="T8" fmla="*/ 3466 w 3704"/>
                    <a:gd name="T9" fmla="*/ 186 h 3651"/>
                    <a:gd name="T10" fmla="*/ 450 w 3704"/>
                    <a:gd name="T11" fmla="*/ 3202 h 3651"/>
                    <a:gd name="T12" fmla="*/ 1720 w 3704"/>
                    <a:gd name="T13" fmla="*/ 3493 h 36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04" h="3651">
                      <a:moveTo>
                        <a:pt x="1720" y="3493"/>
                      </a:moveTo>
                      <a:cubicBezTo>
                        <a:pt x="1799" y="2805"/>
                        <a:pt x="2090" y="2249"/>
                        <a:pt x="2593" y="1852"/>
                      </a:cubicBezTo>
                      <a:lnTo>
                        <a:pt x="3149" y="1535"/>
                      </a:lnTo>
                      <a:cubicBezTo>
                        <a:pt x="3228" y="1403"/>
                        <a:pt x="3704" y="186"/>
                        <a:pt x="3704" y="0"/>
                      </a:cubicBezTo>
                      <a:cubicBezTo>
                        <a:pt x="3598" y="27"/>
                        <a:pt x="3546" y="106"/>
                        <a:pt x="3466" y="186"/>
                      </a:cubicBezTo>
                      <a:lnTo>
                        <a:pt x="450" y="3202"/>
                      </a:lnTo>
                      <a:cubicBezTo>
                        <a:pt x="0" y="3651"/>
                        <a:pt x="503" y="3466"/>
                        <a:pt x="1720" y="349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14300" tIns="57150" rIns="114300" bIns="5715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250"/>
                </a:p>
              </p:txBody>
            </p:sp>
            <p:sp>
              <p:nvSpPr>
                <p:cNvPr id="11" name="Freeform 9">
                  <a:extLst>
                    <a:ext uri="{FF2B5EF4-FFF2-40B4-BE49-F238E27FC236}">
                      <a16:creationId xmlns:a16="http://schemas.microsoft.com/office/drawing/2014/main" id="{543BCDD9-51B5-4D4E-ABE5-BB88C7F850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07022" y="3978276"/>
                  <a:ext cx="515938" cy="727075"/>
                </a:xfrm>
                <a:custGeom>
                  <a:avLst/>
                  <a:gdLst>
                    <a:gd name="T0" fmla="*/ 0 w 1429"/>
                    <a:gd name="T1" fmla="*/ 1958 h 2011"/>
                    <a:gd name="T2" fmla="*/ 979 w 1429"/>
                    <a:gd name="T3" fmla="*/ 1243 h 2011"/>
                    <a:gd name="T4" fmla="*/ 1217 w 1429"/>
                    <a:gd name="T5" fmla="*/ 635 h 2011"/>
                    <a:gd name="T6" fmla="*/ 1429 w 1429"/>
                    <a:gd name="T7" fmla="*/ 0 h 2011"/>
                    <a:gd name="T8" fmla="*/ 873 w 1429"/>
                    <a:gd name="T9" fmla="*/ 317 h 2011"/>
                    <a:gd name="T10" fmla="*/ 0 w 1429"/>
                    <a:gd name="T11" fmla="*/ 1958 h 2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29" h="2011">
                      <a:moveTo>
                        <a:pt x="0" y="1958"/>
                      </a:moveTo>
                      <a:cubicBezTo>
                        <a:pt x="741" y="1958"/>
                        <a:pt x="688" y="2011"/>
                        <a:pt x="979" y="1243"/>
                      </a:cubicBezTo>
                      <a:cubicBezTo>
                        <a:pt x="1058" y="1032"/>
                        <a:pt x="1138" y="847"/>
                        <a:pt x="1217" y="635"/>
                      </a:cubicBezTo>
                      <a:cubicBezTo>
                        <a:pt x="1270" y="450"/>
                        <a:pt x="1402" y="185"/>
                        <a:pt x="1429" y="0"/>
                      </a:cubicBezTo>
                      <a:lnTo>
                        <a:pt x="873" y="317"/>
                      </a:lnTo>
                      <a:cubicBezTo>
                        <a:pt x="370" y="714"/>
                        <a:pt x="79" y="1270"/>
                        <a:pt x="0" y="1958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14300" tIns="57150" rIns="114300" bIns="5715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25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FBDAD2A-5369-4B4F-91B0-556C4F8CA69D}"/>
                  </a:ext>
                </a:extLst>
              </p:cNvPr>
              <p:cNvGrpSpPr/>
              <p:nvPr/>
            </p:nvGrpSpPr>
            <p:grpSpPr>
              <a:xfrm rot="5400000">
                <a:off x="12088019" y="3318669"/>
                <a:ext cx="1336675" cy="1319213"/>
                <a:chOff x="10690225" y="3424238"/>
                <a:chExt cx="1336675" cy="1319213"/>
              </a:xfrm>
            </p:grpSpPr>
            <p:sp>
              <p:nvSpPr>
                <p:cNvPr id="18" name="Freeform 8">
                  <a:extLst>
                    <a:ext uri="{FF2B5EF4-FFF2-40B4-BE49-F238E27FC236}">
                      <a16:creationId xmlns:a16="http://schemas.microsoft.com/office/drawing/2014/main" id="{A6E6E180-1A2F-426B-8E01-A0D16BA0CF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90225" y="3424238"/>
                  <a:ext cx="1336675" cy="1319213"/>
                </a:xfrm>
                <a:custGeom>
                  <a:avLst/>
                  <a:gdLst>
                    <a:gd name="T0" fmla="*/ 1720 w 3704"/>
                    <a:gd name="T1" fmla="*/ 3493 h 3651"/>
                    <a:gd name="T2" fmla="*/ 2593 w 3704"/>
                    <a:gd name="T3" fmla="*/ 1852 h 3651"/>
                    <a:gd name="T4" fmla="*/ 3149 w 3704"/>
                    <a:gd name="T5" fmla="*/ 1535 h 3651"/>
                    <a:gd name="T6" fmla="*/ 3704 w 3704"/>
                    <a:gd name="T7" fmla="*/ 0 h 3651"/>
                    <a:gd name="T8" fmla="*/ 3466 w 3704"/>
                    <a:gd name="T9" fmla="*/ 186 h 3651"/>
                    <a:gd name="T10" fmla="*/ 450 w 3704"/>
                    <a:gd name="T11" fmla="*/ 3202 h 3651"/>
                    <a:gd name="T12" fmla="*/ 1720 w 3704"/>
                    <a:gd name="T13" fmla="*/ 3493 h 36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04" h="3651">
                      <a:moveTo>
                        <a:pt x="1720" y="3493"/>
                      </a:moveTo>
                      <a:cubicBezTo>
                        <a:pt x="1799" y="2805"/>
                        <a:pt x="2090" y="2249"/>
                        <a:pt x="2593" y="1852"/>
                      </a:cubicBezTo>
                      <a:lnTo>
                        <a:pt x="3149" y="1535"/>
                      </a:lnTo>
                      <a:cubicBezTo>
                        <a:pt x="3228" y="1403"/>
                        <a:pt x="3704" y="186"/>
                        <a:pt x="3704" y="0"/>
                      </a:cubicBezTo>
                      <a:cubicBezTo>
                        <a:pt x="3598" y="27"/>
                        <a:pt x="3546" y="106"/>
                        <a:pt x="3466" y="186"/>
                      </a:cubicBezTo>
                      <a:lnTo>
                        <a:pt x="450" y="3202"/>
                      </a:lnTo>
                      <a:cubicBezTo>
                        <a:pt x="0" y="3651"/>
                        <a:pt x="503" y="3466"/>
                        <a:pt x="1720" y="349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14300" tIns="57150" rIns="114300" bIns="5715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250"/>
                </a:p>
              </p:txBody>
            </p:sp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D7067C93-7FD6-4B2B-AA80-AD209283A6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06043" y="3978276"/>
                  <a:ext cx="515938" cy="727075"/>
                </a:xfrm>
                <a:custGeom>
                  <a:avLst/>
                  <a:gdLst>
                    <a:gd name="T0" fmla="*/ 0 w 1429"/>
                    <a:gd name="T1" fmla="*/ 1958 h 2011"/>
                    <a:gd name="T2" fmla="*/ 979 w 1429"/>
                    <a:gd name="T3" fmla="*/ 1243 h 2011"/>
                    <a:gd name="T4" fmla="*/ 1217 w 1429"/>
                    <a:gd name="T5" fmla="*/ 635 h 2011"/>
                    <a:gd name="T6" fmla="*/ 1429 w 1429"/>
                    <a:gd name="T7" fmla="*/ 0 h 2011"/>
                    <a:gd name="T8" fmla="*/ 873 w 1429"/>
                    <a:gd name="T9" fmla="*/ 317 h 2011"/>
                    <a:gd name="T10" fmla="*/ 0 w 1429"/>
                    <a:gd name="T11" fmla="*/ 1958 h 2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29" h="2011">
                      <a:moveTo>
                        <a:pt x="0" y="1958"/>
                      </a:moveTo>
                      <a:cubicBezTo>
                        <a:pt x="741" y="1958"/>
                        <a:pt x="688" y="2011"/>
                        <a:pt x="979" y="1243"/>
                      </a:cubicBezTo>
                      <a:cubicBezTo>
                        <a:pt x="1058" y="1032"/>
                        <a:pt x="1138" y="847"/>
                        <a:pt x="1217" y="635"/>
                      </a:cubicBezTo>
                      <a:cubicBezTo>
                        <a:pt x="1270" y="450"/>
                        <a:pt x="1402" y="185"/>
                        <a:pt x="1429" y="0"/>
                      </a:cubicBezTo>
                      <a:lnTo>
                        <a:pt x="873" y="317"/>
                      </a:lnTo>
                      <a:cubicBezTo>
                        <a:pt x="370" y="714"/>
                        <a:pt x="79" y="1270"/>
                        <a:pt x="0" y="1958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14300" tIns="57150" rIns="114300" bIns="5715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250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CE9A41A-93C2-45D1-B0E2-E711627C8614}"/>
                  </a:ext>
                </a:extLst>
              </p:cNvPr>
              <p:cNvGrpSpPr/>
              <p:nvPr/>
            </p:nvGrpSpPr>
            <p:grpSpPr>
              <a:xfrm flipH="1" flipV="1">
                <a:off x="12188827" y="4719639"/>
                <a:ext cx="1336675" cy="1319213"/>
                <a:chOff x="10690225" y="3424238"/>
                <a:chExt cx="1336675" cy="1319213"/>
              </a:xfrm>
            </p:grpSpPr>
            <p:sp>
              <p:nvSpPr>
                <p:cNvPr id="21" name="Freeform 8">
                  <a:extLst>
                    <a:ext uri="{FF2B5EF4-FFF2-40B4-BE49-F238E27FC236}">
                      <a16:creationId xmlns:a16="http://schemas.microsoft.com/office/drawing/2014/main" id="{068BDAD1-652B-4E2D-8C2C-0BACF75727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90225" y="3424238"/>
                  <a:ext cx="1336675" cy="1319213"/>
                </a:xfrm>
                <a:custGeom>
                  <a:avLst/>
                  <a:gdLst>
                    <a:gd name="T0" fmla="*/ 1720 w 3704"/>
                    <a:gd name="T1" fmla="*/ 3493 h 3651"/>
                    <a:gd name="T2" fmla="*/ 2593 w 3704"/>
                    <a:gd name="T3" fmla="*/ 1852 h 3651"/>
                    <a:gd name="T4" fmla="*/ 3149 w 3704"/>
                    <a:gd name="T5" fmla="*/ 1535 h 3651"/>
                    <a:gd name="T6" fmla="*/ 3704 w 3704"/>
                    <a:gd name="T7" fmla="*/ 0 h 3651"/>
                    <a:gd name="T8" fmla="*/ 3466 w 3704"/>
                    <a:gd name="T9" fmla="*/ 186 h 3651"/>
                    <a:gd name="T10" fmla="*/ 450 w 3704"/>
                    <a:gd name="T11" fmla="*/ 3202 h 3651"/>
                    <a:gd name="T12" fmla="*/ 1720 w 3704"/>
                    <a:gd name="T13" fmla="*/ 3493 h 36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04" h="3651">
                      <a:moveTo>
                        <a:pt x="1720" y="3493"/>
                      </a:moveTo>
                      <a:cubicBezTo>
                        <a:pt x="1799" y="2805"/>
                        <a:pt x="2090" y="2249"/>
                        <a:pt x="2593" y="1852"/>
                      </a:cubicBezTo>
                      <a:lnTo>
                        <a:pt x="3149" y="1535"/>
                      </a:lnTo>
                      <a:cubicBezTo>
                        <a:pt x="3228" y="1403"/>
                        <a:pt x="3704" y="186"/>
                        <a:pt x="3704" y="0"/>
                      </a:cubicBezTo>
                      <a:cubicBezTo>
                        <a:pt x="3598" y="27"/>
                        <a:pt x="3546" y="106"/>
                        <a:pt x="3466" y="186"/>
                      </a:cubicBezTo>
                      <a:lnTo>
                        <a:pt x="450" y="3202"/>
                      </a:lnTo>
                      <a:cubicBezTo>
                        <a:pt x="0" y="3651"/>
                        <a:pt x="503" y="3466"/>
                        <a:pt x="1720" y="349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3">
                        <a:lumMod val="75000"/>
                      </a:schemeClr>
                    </a:gs>
                  </a:gsLst>
                  <a:lin ang="54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14300" tIns="57150" rIns="114300" bIns="5715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250" dirty="0"/>
                </a:p>
              </p:txBody>
            </p:sp>
            <p:sp>
              <p:nvSpPr>
                <p:cNvPr id="22" name="Freeform 9">
                  <a:extLst>
                    <a:ext uri="{FF2B5EF4-FFF2-40B4-BE49-F238E27FC236}">
                      <a16:creationId xmlns:a16="http://schemas.microsoft.com/office/drawing/2014/main" id="{1C2F3EB4-0857-4CB8-818F-87992C8D2C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07022" y="3978276"/>
                  <a:ext cx="515938" cy="727075"/>
                </a:xfrm>
                <a:custGeom>
                  <a:avLst/>
                  <a:gdLst>
                    <a:gd name="T0" fmla="*/ 0 w 1429"/>
                    <a:gd name="T1" fmla="*/ 1958 h 2011"/>
                    <a:gd name="T2" fmla="*/ 979 w 1429"/>
                    <a:gd name="T3" fmla="*/ 1243 h 2011"/>
                    <a:gd name="T4" fmla="*/ 1217 w 1429"/>
                    <a:gd name="T5" fmla="*/ 635 h 2011"/>
                    <a:gd name="T6" fmla="*/ 1429 w 1429"/>
                    <a:gd name="T7" fmla="*/ 0 h 2011"/>
                    <a:gd name="T8" fmla="*/ 873 w 1429"/>
                    <a:gd name="T9" fmla="*/ 317 h 2011"/>
                    <a:gd name="T10" fmla="*/ 0 w 1429"/>
                    <a:gd name="T11" fmla="*/ 1958 h 2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29" h="2011">
                      <a:moveTo>
                        <a:pt x="0" y="1958"/>
                      </a:moveTo>
                      <a:cubicBezTo>
                        <a:pt x="741" y="1958"/>
                        <a:pt x="688" y="2011"/>
                        <a:pt x="979" y="1243"/>
                      </a:cubicBezTo>
                      <a:cubicBezTo>
                        <a:pt x="1058" y="1032"/>
                        <a:pt x="1138" y="847"/>
                        <a:pt x="1217" y="635"/>
                      </a:cubicBezTo>
                      <a:cubicBezTo>
                        <a:pt x="1270" y="450"/>
                        <a:pt x="1402" y="185"/>
                        <a:pt x="1429" y="0"/>
                      </a:cubicBezTo>
                      <a:lnTo>
                        <a:pt x="873" y="317"/>
                      </a:lnTo>
                      <a:cubicBezTo>
                        <a:pt x="370" y="714"/>
                        <a:pt x="79" y="1270"/>
                        <a:pt x="0" y="1958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14300" tIns="57150" rIns="114300" bIns="5715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250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811C62B-2F2E-4202-B0C3-D95D0631A16C}"/>
                  </a:ext>
                </a:extLst>
              </p:cNvPr>
              <p:cNvGrpSpPr/>
              <p:nvPr/>
            </p:nvGrpSpPr>
            <p:grpSpPr>
              <a:xfrm rot="5400000" flipH="1" flipV="1">
                <a:off x="10795794" y="4815684"/>
                <a:ext cx="1336675" cy="1319213"/>
                <a:chOff x="10690225" y="3424238"/>
                <a:chExt cx="1336675" cy="1319213"/>
              </a:xfrm>
            </p:grpSpPr>
            <p:sp>
              <p:nvSpPr>
                <p:cNvPr id="27" name="Freeform 8">
                  <a:extLst>
                    <a:ext uri="{FF2B5EF4-FFF2-40B4-BE49-F238E27FC236}">
                      <a16:creationId xmlns:a16="http://schemas.microsoft.com/office/drawing/2014/main" id="{C21549E3-2F63-47C7-8A11-AE4E23E652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90225" y="3424238"/>
                  <a:ext cx="1336675" cy="1319213"/>
                </a:xfrm>
                <a:custGeom>
                  <a:avLst/>
                  <a:gdLst>
                    <a:gd name="T0" fmla="*/ 1720 w 3704"/>
                    <a:gd name="T1" fmla="*/ 3493 h 3651"/>
                    <a:gd name="T2" fmla="*/ 2593 w 3704"/>
                    <a:gd name="T3" fmla="*/ 1852 h 3651"/>
                    <a:gd name="T4" fmla="*/ 3149 w 3704"/>
                    <a:gd name="T5" fmla="*/ 1535 h 3651"/>
                    <a:gd name="T6" fmla="*/ 3704 w 3704"/>
                    <a:gd name="T7" fmla="*/ 0 h 3651"/>
                    <a:gd name="T8" fmla="*/ 3466 w 3704"/>
                    <a:gd name="T9" fmla="*/ 186 h 3651"/>
                    <a:gd name="T10" fmla="*/ 450 w 3704"/>
                    <a:gd name="T11" fmla="*/ 3202 h 3651"/>
                    <a:gd name="T12" fmla="*/ 1720 w 3704"/>
                    <a:gd name="T13" fmla="*/ 3493 h 36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04" h="3651">
                      <a:moveTo>
                        <a:pt x="1720" y="3493"/>
                      </a:moveTo>
                      <a:cubicBezTo>
                        <a:pt x="1799" y="2805"/>
                        <a:pt x="2090" y="2249"/>
                        <a:pt x="2593" y="1852"/>
                      </a:cubicBezTo>
                      <a:lnTo>
                        <a:pt x="3149" y="1535"/>
                      </a:lnTo>
                      <a:cubicBezTo>
                        <a:pt x="3228" y="1403"/>
                        <a:pt x="3704" y="186"/>
                        <a:pt x="3704" y="0"/>
                      </a:cubicBezTo>
                      <a:cubicBezTo>
                        <a:pt x="3598" y="27"/>
                        <a:pt x="3546" y="106"/>
                        <a:pt x="3466" y="186"/>
                      </a:cubicBezTo>
                      <a:lnTo>
                        <a:pt x="450" y="3202"/>
                      </a:lnTo>
                      <a:cubicBezTo>
                        <a:pt x="0" y="3651"/>
                        <a:pt x="503" y="3466"/>
                        <a:pt x="1720" y="349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54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14300" tIns="57150" rIns="114300" bIns="5715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250"/>
                </a:p>
              </p:txBody>
            </p:sp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E67CB6AA-8BE8-4FB8-8F46-88BB65281F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07675" y="3978276"/>
                  <a:ext cx="515938" cy="727075"/>
                </a:xfrm>
                <a:custGeom>
                  <a:avLst/>
                  <a:gdLst>
                    <a:gd name="T0" fmla="*/ 0 w 1429"/>
                    <a:gd name="T1" fmla="*/ 1958 h 2011"/>
                    <a:gd name="T2" fmla="*/ 979 w 1429"/>
                    <a:gd name="T3" fmla="*/ 1243 h 2011"/>
                    <a:gd name="T4" fmla="*/ 1217 w 1429"/>
                    <a:gd name="T5" fmla="*/ 635 h 2011"/>
                    <a:gd name="T6" fmla="*/ 1429 w 1429"/>
                    <a:gd name="T7" fmla="*/ 0 h 2011"/>
                    <a:gd name="T8" fmla="*/ 873 w 1429"/>
                    <a:gd name="T9" fmla="*/ 317 h 2011"/>
                    <a:gd name="T10" fmla="*/ 0 w 1429"/>
                    <a:gd name="T11" fmla="*/ 1958 h 2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29" h="2011">
                      <a:moveTo>
                        <a:pt x="0" y="1958"/>
                      </a:moveTo>
                      <a:cubicBezTo>
                        <a:pt x="741" y="1958"/>
                        <a:pt x="688" y="2011"/>
                        <a:pt x="979" y="1243"/>
                      </a:cubicBezTo>
                      <a:cubicBezTo>
                        <a:pt x="1058" y="1032"/>
                        <a:pt x="1138" y="847"/>
                        <a:pt x="1217" y="635"/>
                      </a:cubicBezTo>
                      <a:cubicBezTo>
                        <a:pt x="1270" y="450"/>
                        <a:pt x="1402" y="185"/>
                        <a:pt x="1429" y="0"/>
                      </a:cubicBezTo>
                      <a:lnTo>
                        <a:pt x="873" y="317"/>
                      </a:lnTo>
                      <a:cubicBezTo>
                        <a:pt x="370" y="714"/>
                        <a:pt x="79" y="1270"/>
                        <a:pt x="0" y="1958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14300" tIns="57150" rIns="114300" bIns="5715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250"/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9E48CB4-40B2-4175-BEB8-2BAE25E92A1B}"/>
                </a:ext>
              </a:extLst>
            </p:cNvPr>
            <p:cNvGrpSpPr/>
            <p:nvPr/>
          </p:nvGrpSpPr>
          <p:grpSpPr>
            <a:xfrm>
              <a:off x="10688739" y="5686633"/>
              <a:ext cx="1913335" cy="357087"/>
              <a:chOff x="10688740" y="5686635"/>
              <a:chExt cx="1913335" cy="357087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8F73B8D-21E8-4546-BC5A-1081A514D2CD}"/>
                  </a:ext>
                </a:extLst>
              </p:cNvPr>
              <p:cNvCxnSpPr>
                <a:cxnSpLocks/>
                <a:endCxn id="38" idx="2"/>
              </p:cNvCxnSpPr>
              <p:nvPr/>
            </p:nvCxnSpPr>
            <p:spPr>
              <a:xfrm>
                <a:off x="10688740" y="5865179"/>
                <a:ext cx="163024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F343CBE-2F8D-4A7D-BEA4-9E813088B972}"/>
                  </a:ext>
                </a:extLst>
              </p:cNvPr>
              <p:cNvGrpSpPr/>
              <p:nvPr/>
            </p:nvGrpSpPr>
            <p:grpSpPr>
              <a:xfrm>
                <a:off x="12244988" y="5686635"/>
                <a:ext cx="357087" cy="357087"/>
                <a:chOff x="1904778" y="2103624"/>
                <a:chExt cx="227864" cy="227864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7F137F5D-ADB1-4388-BA1D-2D953711E90C}"/>
                    </a:ext>
                  </a:extLst>
                </p:cNvPr>
                <p:cNvSpPr/>
                <p:nvPr userDrawn="1"/>
              </p:nvSpPr>
              <p:spPr>
                <a:xfrm>
                  <a:off x="1904778" y="2103624"/>
                  <a:ext cx="227864" cy="227864"/>
                </a:xfrm>
                <a:prstGeom prst="ellipse">
                  <a:avLst/>
                </a:prstGeom>
                <a:solidFill>
                  <a:schemeClr val="tx1">
                    <a:alpha val="4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2250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A0709246-91A6-4558-AECD-E775A7BAEB04}"/>
                    </a:ext>
                  </a:extLst>
                </p:cNvPr>
                <p:cNvSpPr/>
                <p:nvPr userDrawn="1"/>
              </p:nvSpPr>
              <p:spPr>
                <a:xfrm>
                  <a:off x="1951998" y="2150844"/>
                  <a:ext cx="133424" cy="13342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2250"/>
                </a:p>
              </p:txBody>
            </p: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02CD577-217B-4942-B8A3-CFAF74778C09}"/>
                </a:ext>
              </a:extLst>
            </p:cNvPr>
            <p:cNvGrpSpPr/>
            <p:nvPr/>
          </p:nvGrpSpPr>
          <p:grpSpPr>
            <a:xfrm rot="16200000">
              <a:off x="8563976" y="3710117"/>
              <a:ext cx="1913334" cy="357087"/>
              <a:chOff x="10688740" y="5686635"/>
              <a:chExt cx="1913335" cy="357087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8A730D7-B9E3-4329-9933-5CBBA62E694C}"/>
                  </a:ext>
                </a:extLst>
              </p:cNvPr>
              <p:cNvCxnSpPr>
                <a:cxnSpLocks/>
                <a:endCxn id="47" idx="2"/>
              </p:cNvCxnSpPr>
              <p:nvPr/>
            </p:nvCxnSpPr>
            <p:spPr>
              <a:xfrm>
                <a:off x="10688740" y="5865179"/>
                <a:ext cx="163024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D83F531-EB1E-4EF8-82C6-7BA7B3E9F6E6}"/>
                  </a:ext>
                </a:extLst>
              </p:cNvPr>
              <p:cNvGrpSpPr/>
              <p:nvPr/>
            </p:nvGrpSpPr>
            <p:grpSpPr>
              <a:xfrm>
                <a:off x="12244988" y="5686635"/>
                <a:ext cx="357087" cy="357087"/>
                <a:chOff x="1904778" y="2103624"/>
                <a:chExt cx="227864" cy="227864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CBF59947-D27D-4830-8FBA-C44B5117BA42}"/>
                    </a:ext>
                  </a:extLst>
                </p:cNvPr>
                <p:cNvSpPr/>
                <p:nvPr userDrawn="1"/>
              </p:nvSpPr>
              <p:spPr>
                <a:xfrm>
                  <a:off x="1904778" y="2103624"/>
                  <a:ext cx="227864" cy="227864"/>
                </a:xfrm>
                <a:prstGeom prst="ellipse">
                  <a:avLst/>
                </a:prstGeom>
                <a:solidFill>
                  <a:schemeClr val="tx1">
                    <a:alpha val="4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2250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18266346-75B4-43F9-A705-20F195611BEB}"/>
                    </a:ext>
                  </a:extLst>
                </p:cNvPr>
                <p:cNvSpPr/>
                <p:nvPr userDrawn="1"/>
              </p:nvSpPr>
              <p:spPr>
                <a:xfrm>
                  <a:off x="1951998" y="2150844"/>
                  <a:ext cx="133424" cy="13342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2250"/>
                </a:p>
              </p:txBody>
            </p:sp>
          </p:grp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30C1FBF-EC82-45A4-8E55-4AE154DF560A}"/>
                </a:ext>
              </a:extLst>
            </p:cNvPr>
            <p:cNvGrpSpPr/>
            <p:nvPr/>
          </p:nvGrpSpPr>
          <p:grpSpPr>
            <a:xfrm rot="5400000" flipV="1">
              <a:off x="8563976" y="7746213"/>
              <a:ext cx="1913333" cy="357087"/>
              <a:chOff x="10688740" y="5686635"/>
              <a:chExt cx="1913335" cy="357087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CB8878B-B424-4284-BB1D-115A12442F32}"/>
                  </a:ext>
                </a:extLst>
              </p:cNvPr>
              <p:cNvCxnSpPr>
                <a:cxnSpLocks/>
                <a:endCxn id="52" idx="2"/>
              </p:cNvCxnSpPr>
              <p:nvPr/>
            </p:nvCxnSpPr>
            <p:spPr>
              <a:xfrm>
                <a:off x="10688740" y="5865179"/>
                <a:ext cx="163024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0330FF6-02C5-423E-9547-69012EDA366C}"/>
                  </a:ext>
                </a:extLst>
              </p:cNvPr>
              <p:cNvGrpSpPr/>
              <p:nvPr/>
            </p:nvGrpSpPr>
            <p:grpSpPr>
              <a:xfrm>
                <a:off x="12244988" y="5686635"/>
                <a:ext cx="357087" cy="357087"/>
                <a:chOff x="1904778" y="2103624"/>
                <a:chExt cx="227864" cy="227864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6D02A038-A2E5-42F0-A476-C8D898D6ABE4}"/>
                    </a:ext>
                  </a:extLst>
                </p:cNvPr>
                <p:cNvSpPr/>
                <p:nvPr userDrawn="1"/>
              </p:nvSpPr>
              <p:spPr>
                <a:xfrm>
                  <a:off x="1904778" y="2103624"/>
                  <a:ext cx="227864" cy="227864"/>
                </a:xfrm>
                <a:prstGeom prst="ellipse">
                  <a:avLst/>
                </a:prstGeom>
                <a:solidFill>
                  <a:schemeClr val="tx1">
                    <a:alpha val="4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2250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3478B9CB-9059-4E77-806F-BB6DC2BE0ADB}"/>
                    </a:ext>
                  </a:extLst>
                </p:cNvPr>
                <p:cNvSpPr/>
                <p:nvPr userDrawn="1"/>
              </p:nvSpPr>
              <p:spPr>
                <a:xfrm>
                  <a:off x="1951998" y="2150844"/>
                  <a:ext cx="133424" cy="13342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2250"/>
                </a:p>
              </p:txBody>
            </p: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DF751ED-BECE-4B4E-B68C-9C99F6CE0A61}"/>
                </a:ext>
              </a:extLst>
            </p:cNvPr>
            <p:cNvGrpSpPr/>
            <p:nvPr/>
          </p:nvGrpSpPr>
          <p:grpSpPr>
            <a:xfrm flipH="1">
              <a:off x="6540590" y="5686635"/>
              <a:ext cx="1913335" cy="357087"/>
              <a:chOff x="10688740" y="5686635"/>
              <a:chExt cx="1913335" cy="357087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50E3183-B6BD-4CE6-8CDB-C01B590BA0A2}"/>
                  </a:ext>
                </a:extLst>
              </p:cNvPr>
              <p:cNvCxnSpPr>
                <a:cxnSpLocks/>
                <a:endCxn id="57" idx="2"/>
              </p:cNvCxnSpPr>
              <p:nvPr/>
            </p:nvCxnSpPr>
            <p:spPr>
              <a:xfrm>
                <a:off x="10688740" y="5865179"/>
                <a:ext cx="163024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8FCEE95-D278-450C-8D5B-54E97845BEAE}"/>
                  </a:ext>
                </a:extLst>
              </p:cNvPr>
              <p:cNvGrpSpPr/>
              <p:nvPr/>
            </p:nvGrpSpPr>
            <p:grpSpPr>
              <a:xfrm>
                <a:off x="12244988" y="5686635"/>
                <a:ext cx="357087" cy="357087"/>
                <a:chOff x="1904778" y="2103624"/>
                <a:chExt cx="227864" cy="227864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5FB50AFD-AC63-4CFE-8F0E-1588588E0832}"/>
                    </a:ext>
                  </a:extLst>
                </p:cNvPr>
                <p:cNvSpPr/>
                <p:nvPr userDrawn="1"/>
              </p:nvSpPr>
              <p:spPr>
                <a:xfrm>
                  <a:off x="1904778" y="2103624"/>
                  <a:ext cx="227864" cy="227864"/>
                </a:xfrm>
                <a:prstGeom prst="ellipse">
                  <a:avLst/>
                </a:prstGeom>
                <a:solidFill>
                  <a:schemeClr val="tx1">
                    <a:alpha val="4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2250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0CEB1324-ABCD-4D3D-B2CA-33E8EC01E3E4}"/>
                    </a:ext>
                  </a:extLst>
                </p:cNvPr>
                <p:cNvSpPr/>
                <p:nvPr userDrawn="1"/>
              </p:nvSpPr>
              <p:spPr>
                <a:xfrm>
                  <a:off x="1951998" y="2150844"/>
                  <a:ext cx="133424" cy="13342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2250"/>
                </a:p>
              </p:txBody>
            </p:sp>
          </p:grp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DDF8671-63A1-491B-BD32-17E24402850E}"/>
              </a:ext>
            </a:extLst>
          </p:cNvPr>
          <p:cNvGrpSpPr/>
          <p:nvPr/>
        </p:nvGrpSpPr>
        <p:grpSpPr>
          <a:xfrm>
            <a:off x="15193550" y="3752437"/>
            <a:ext cx="6632780" cy="3147700"/>
            <a:chOff x="11934393" y="2874473"/>
            <a:chExt cx="3903174" cy="1365583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004C32-1E9E-412B-807C-E907F3DA5078}"/>
                </a:ext>
              </a:extLst>
            </p:cNvPr>
            <p:cNvSpPr txBox="1"/>
            <p:nvPr/>
          </p:nvSpPr>
          <p:spPr>
            <a:xfrm>
              <a:off x="11934395" y="2874473"/>
              <a:ext cx="1204801" cy="44063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6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dvent Pro" panose="02000506040000020004" pitchFamily="2" charset="0"/>
                  <a:cs typeface="Montserrat Bold"/>
                </a:rPr>
                <a:t>T-SNE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FEABA56-4266-472C-9A83-64332B3847B8}"/>
                </a:ext>
              </a:extLst>
            </p:cNvPr>
            <p:cNvSpPr txBox="1"/>
            <p:nvPr/>
          </p:nvSpPr>
          <p:spPr>
            <a:xfrm>
              <a:off x="11934393" y="3478968"/>
              <a:ext cx="3903174" cy="7610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b="1" i="0" dirty="0">
                  <a:solidFill>
                    <a:srgbClr val="D5D5D5"/>
                  </a:solidFill>
                  <a:effectLst/>
                </a:rPr>
                <a:t>Silhouette Score: </a:t>
              </a:r>
              <a:r>
                <a:rPr lang="en-US" sz="3600" b="1" i="0" dirty="0">
                  <a:solidFill>
                    <a:srgbClr val="D5D5D5"/>
                  </a:solidFill>
                  <a:effectLst/>
                </a:rPr>
                <a:t>-0.042</a:t>
              </a:r>
            </a:p>
            <a:p>
              <a:r>
                <a:rPr lang="en-US" sz="3200" b="1" i="0" dirty="0" err="1">
                  <a:solidFill>
                    <a:srgbClr val="D5D5D5"/>
                  </a:solidFill>
                  <a:effectLst/>
                </a:rPr>
                <a:t>Calinski-Harabasz</a:t>
              </a:r>
              <a:r>
                <a:rPr lang="en-US" sz="3200" b="1" i="0" dirty="0">
                  <a:solidFill>
                    <a:srgbClr val="D5D5D5"/>
                  </a:solidFill>
                  <a:effectLst/>
                </a:rPr>
                <a:t> Index: </a:t>
              </a:r>
              <a:r>
                <a:rPr lang="en-US" sz="3600" b="1" i="0" dirty="0">
                  <a:solidFill>
                    <a:srgbClr val="D5D5D5"/>
                  </a:solidFill>
                  <a:effectLst/>
                </a:rPr>
                <a:t>266</a:t>
              </a:r>
              <a:endParaRPr lang="en-US" sz="3200" b="1" i="0" dirty="0">
                <a:solidFill>
                  <a:srgbClr val="D5D5D5"/>
                </a:solidFill>
                <a:effectLst/>
              </a:endParaRPr>
            </a:p>
            <a:p>
              <a:r>
                <a:rPr lang="en-US" sz="3200" b="1" i="0" dirty="0">
                  <a:solidFill>
                    <a:srgbClr val="D5D5D5"/>
                  </a:solidFill>
                  <a:effectLst/>
                </a:rPr>
                <a:t>Davies-Bouldin Index: </a:t>
              </a:r>
              <a:r>
                <a:rPr lang="en-US" sz="3600" b="1" i="0" dirty="0">
                  <a:solidFill>
                    <a:srgbClr val="D5D5D5"/>
                  </a:solidFill>
                  <a:effectLst/>
                </a:rPr>
                <a:t>258</a:t>
              </a:r>
              <a:endPara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52D8384-A68D-4947-A29A-00E24DDBC418}"/>
              </a:ext>
            </a:extLst>
          </p:cNvPr>
          <p:cNvGrpSpPr/>
          <p:nvPr/>
        </p:nvGrpSpPr>
        <p:grpSpPr>
          <a:xfrm flipH="1">
            <a:off x="1769165" y="2875628"/>
            <a:ext cx="7431470" cy="3290078"/>
            <a:chOff x="11934393" y="2874473"/>
            <a:chExt cx="3682627" cy="1414021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6D08078-7DE7-4D4B-B5D3-89B52BCEDF5A}"/>
                </a:ext>
              </a:extLst>
            </p:cNvPr>
            <p:cNvSpPr txBox="1"/>
            <p:nvPr/>
          </p:nvSpPr>
          <p:spPr>
            <a:xfrm>
              <a:off x="11934395" y="2874473"/>
              <a:ext cx="3682625" cy="8125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6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dvent Pro" panose="02000506040000020004" pitchFamily="2" charset="0"/>
                  <a:cs typeface="Montserrat Bold"/>
                </a:rPr>
                <a:t>Autoencoder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E6485F2-8DF4-44AF-8904-EDA5066AD2DA}"/>
                </a:ext>
              </a:extLst>
            </p:cNvPr>
            <p:cNvSpPr txBox="1"/>
            <p:nvPr/>
          </p:nvSpPr>
          <p:spPr>
            <a:xfrm>
              <a:off x="11934393" y="3481778"/>
              <a:ext cx="3538169" cy="8067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b="1" i="0" dirty="0">
                  <a:solidFill>
                    <a:srgbClr val="D5D5D5"/>
                  </a:solidFill>
                  <a:effectLst/>
                </a:rPr>
                <a:t>Silhouette Score: </a:t>
              </a:r>
              <a:r>
                <a:rPr lang="en-US" sz="3600" b="1" i="0" dirty="0">
                  <a:solidFill>
                    <a:srgbClr val="D5D5D5"/>
                  </a:solidFill>
                  <a:effectLst/>
                </a:rPr>
                <a:t>-0.034</a:t>
              </a:r>
              <a:endParaRPr lang="en-US" sz="3200" b="1" i="0" dirty="0">
                <a:solidFill>
                  <a:srgbClr val="D5D5D5"/>
                </a:solidFill>
                <a:effectLst/>
              </a:endParaRPr>
            </a:p>
            <a:p>
              <a:r>
                <a:rPr lang="en-US" sz="3200" b="1" i="0" dirty="0" err="1">
                  <a:solidFill>
                    <a:srgbClr val="D5D5D5"/>
                  </a:solidFill>
                  <a:effectLst/>
                </a:rPr>
                <a:t>Calinski-Harabasz</a:t>
              </a:r>
              <a:r>
                <a:rPr lang="en-US" sz="3200" b="1" i="0" dirty="0">
                  <a:solidFill>
                    <a:srgbClr val="D5D5D5"/>
                  </a:solidFill>
                  <a:effectLst/>
                </a:rPr>
                <a:t> Index: </a:t>
              </a:r>
              <a:r>
                <a:rPr lang="en-US" sz="3600" b="1" i="0" dirty="0">
                  <a:solidFill>
                    <a:srgbClr val="D5D5D5"/>
                  </a:solidFill>
                  <a:effectLst/>
                </a:rPr>
                <a:t>1169</a:t>
              </a:r>
              <a:endParaRPr lang="en-US" sz="3200" b="1" i="0" dirty="0">
                <a:solidFill>
                  <a:srgbClr val="D5D5D5"/>
                </a:solidFill>
                <a:effectLst/>
              </a:endParaRPr>
            </a:p>
            <a:p>
              <a:r>
                <a:rPr lang="en-US" sz="3200" b="1" i="0" dirty="0">
                  <a:solidFill>
                    <a:srgbClr val="D5D5D5"/>
                  </a:solidFill>
                  <a:effectLst/>
                </a:rPr>
                <a:t>Davies-Bouldin Index: </a:t>
              </a:r>
              <a:r>
                <a:rPr lang="en-US" sz="3600" b="1" i="0" dirty="0">
                  <a:solidFill>
                    <a:srgbClr val="D5D5D5"/>
                  </a:solidFill>
                  <a:effectLst/>
                </a:rPr>
                <a:t>199</a:t>
              </a:r>
              <a:endPara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3F20BBFB-718B-4D37-A873-ABC231A1E9E4}"/>
              </a:ext>
            </a:extLst>
          </p:cNvPr>
          <p:cNvSpPr/>
          <p:nvPr/>
        </p:nvSpPr>
        <p:spPr>
          <a:xfrm>
            <a:off x="9888096" y="6106079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endParaRPr lang="en-US" sz="2250" b="1" dirty="0"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10D762-B2A7-4B7C-83E3-A42F7EC30B37}"/>
              </a:ext>
            </a:extLst>
          </p:cNvPr>
          <p:cNvSpPr/>
          <p:nvPr/>
        </p:nvSpPr>
        <p:spPr>
          <a:xfrm>
            <a:off x="9701865" y="6377022"/>
            <a:ext cx="184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endParaRPr lang="en-US" sz="3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D2DE531-7872-4FF1-9FA6-BDD28B551173}"/>
              </a:ext>
            </a:extLst>
          </p:cNvPr>
          <p:cNvSpPr/>
          <p:nvPr/>
        </p:nvSpPr>
        <p:spPr>
          <a:xfrm>
            <a:off x="10801452" y="8521931"/>
            <a:ext cx="461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81" name="Text Placeholder 2">
            <a:extLst>
              <a:ext uri="{FF2B5EF4-FFF2-40B4-BE49-F238E27FC236}">
                <a16:creationId xmlns:a16="http://schemas.microsoft.com/office/drawing/2014/main" id="{1548D02F-F436-4447-94F9-750BD3CA57E5}"/>
              </a:ext>
            </a:extLst>
          </p:cNvPr>
          <p:cNvSpPr txBox="1">
            <a:spLocks/>
          </p:cNvSpPr>
          <p:nvPr/>
        </p:nvSpPr>
        <p:spPr>
          <a:xfrm>
            <a:off x="5535453" y="480583"/>
            <a:ext cx="11767930" cy="1573890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b="1" dirty="0">
                <a:solidFill>
                  <a:schemeClr val="tx1"/>
                </a:solidFill>
              </a:rPr>
              <a:t>Preprocess</a:t>
            </a:r>
          </a:p>
          <a:p>
            <a:r>
              <a:rPr lang="en-US" sz="4400" dirty="0">
                <a:solidFill>
                  <a:schemeClr val="tx1"/>
                </a:solidFill>
              </a:rPr>
              <a:t>Dimension reduction </a:t>
            </a:r>
            <a:endParaRPr lang="en-US" sz="5400" dirty="0">
              <a:solidFill>
                <a:schemeClr val="tx1"/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FAFA299-7032-4437-A9E7-88BCE89F7D69}"/>
              </a:ext>
            </a:extLst>
          </p:cNvPr>
          <p:cNvGrpSpPr/>
          <p:nvPr/>
        </p:nvGrpSpPr>
        <p:grpSpPr>
          <a:xfrm>
            <a:off x="15167365" y="9685552"/>
            <a:ext cx="9226720" cy="2884819"/>
            <a:chOff x="11934393" y="2863378"/>
            <a:chExt cx="3219478" cy="1235261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079AC47-DADA-4EF7-878C-43CB876D2660}"/>
                </a:ext>
              </a:extLst>
            </p:cNvPr>
            <p:cNvSpPr txBox="1"/>
            <p:nvPr/>
          </p:nvSpPr>
          <p:spPr>
            <a:xfrm>
              <a:off x="11945941" y="2863378"/>
              <a:ext cx="472130" cy="43490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r"/>
              <a:r>
                <a:rPr lang="en-US" sz="6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dvent Pro" panose="02000506040000020004" pitchFamily="2" charset="0"/>
                  <a:cs typeface="Montserrat Bold"/>
                </a:rPr>
                <a:t>PCA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28B6AC3-8B38-4869-BCC6-45AF23658A43}"/>
                </a:ext>
              </a:extLst>
            </p:cNvPr>
            <p:cNvSpPr txBox="1"/>
            <p:nvPr/>
          </p:nvSpPr>
          <p:spPr>
            <a:xfrm>
              <a:off x="11934393" y="3347448"/>
              <a:ext cx="3219478" cy="7511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D5D5D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Silhouette Score:  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D5D5D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-0.025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D5D5D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Calinski-Harabasz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D5D5D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 Index: 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D5D5D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657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5D5D5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D5D5D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Davies-Bouldin Index: 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D5D5D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240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DEE2E4">
                    <a:lumMod val="65000"/>
                    <a:lumOff val="35000"/>
                  </a:srgbClr>
                </a:solidFill>
                <a:effectLst/>
                <a:uLnTx/>
                <a:uFillTx/>
                <a:latin typeface="Open Sans Light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FAFA299-7032-4437-A9E7-88BCE89F7D69}"/>
              </a:ext>
            </a:extLst>
          </p:cNvPr>
          <p:cNvGrpSpPr/>
          <p:nvPr/>
        </p:nvGrpSpPr>
        <p:grpSpPr>
          <a:xfrm>
            <a:off x="2060678" y="9420470"/>
            <a:ext cx="6283086" cy="2868100"/>
            <a:chOff x="10592188" y="2874473"/>
            <a:chExt cx="5026468" cy="153711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079AC47-DADA-4EF7-878C-43CB876D2660}"/>
                </a:ext>
              </a:extLst>
            </p:cNvPr>
            <p:cNvSpPr txBox="1"/>
            <p:nvPr/>
          </p:nvSpPr>
          <p:spPr>
            <a:xfrm>
              <a:off x="14422947" y="2874473"/>
              <a:ext cx="1155393" cy="54432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r"/>
              <a:r>
                <a:rPr lang="en-US" sz="6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dvent Pro" panose="02000506040000020004" pitchFamily="2" charset="0"/>
                  <a:cs typeface="Montserrat Bold"/>
                </a:rPr>
                <a:t>LDA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28B6AC3-8B38-4869-BCC6-45AF23658A43}"/>
                </a:ext>
              </a:extLst>
            </p:cNvPr>
            <p:cNvSpPr txBox="1"/>
            <p:nvPr/>
          </p:nvSpPr>
          <p:spPr>
            <a:xfrm>
              <a:off x="10592188" y="3471381"/>
              <a:ext cx="5026468" cy="9402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D5D5D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Silhouette Score: 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D5D5D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0.052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5D5D5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D5D5D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Calinski-Harabasz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D5D5D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 Index: 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D5D5D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5271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5D5D5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D5D5D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Davies-Bouldin Index: 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D5D5D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69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DEE2E4">
                    <a:lumMod val="65000"/>
                    <a:lumOff val="35000"/>
                  </a:srgbClr>
                </a:solidFill>
                <a:effectLst/>
                <a:uLnTx/>
                <a:uFillTx/>
                <a:latin typeface="Open Sans Light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6412FB-DEBD-993B-4413-58D53CABB31B}"/>
              </a:ext>
            </a:extLst>
          </p:cNvPr>
          <p:cNvSpPr txBox="1"/>
          <p:nvPr/>
        </p:nvSpPr>
        <p:spPr>
          <a:xfrm flipH="1">
            <a:off x="2060679" y="6148804"/>
            <a:ext cx="5582792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i="0" dirty="0">
                <a:solidFill>
                  <a:srgbClr val="D5D5D5"/>
                </a:solidFill>
                <a:effectLst/>
              </a:rPr>
              <a:t>Silhouette Score: </a:t>
            </a:r>
            <a:r>
              <a:rPr lang="en-US" sz="3600" b="1" i="0" dirty="0">
                <a:solidFill>
                  <a:srgbClr val="D5D5D5"/>
                </a:solidFill>
                <a:effectLst/>
              </a:rPr>
              <a:t>-0.017</a:t>
            </a:r>
          </a:p>
          <a:p>
            <a:r>
              <a:rPr lang="en-US" sz="3200" b="1" i="0" dirty="0" err="1">
                <a:solidFill>
                  <a:srgbClr val="D5D5D5"/>
                </a:solidFill>
                <a:effectLst/>
              </a:rPr>
              <a:t>Calinski-Harabasz</a:t>
            </a:r>
            <a:r>
              <a:rPr lang="en-US" sz="3200" b="1" i="0" dirty="0">
                <a:solidFill>
                  <a:srgbClr val="D5D5D5"/>
                </a:solidFill>
                <a:effectLst/>
              </a:rPr>
              <a:t> Index: </a:t>
            </a:r>
            <a:r>
              <a:rPr lang="en-US" sz="3600" b="1" i="0" dirty="0">
                <a:solidFill>
                  <a:srgbClr val="D5D5D5"/>
                </a:solidFill>
                <a:effectLst/>
              </a:rPr>
              <a:t>66</a:t>
            </a:r>
            <a:endParaRPr lang="en-US" sz="3200" b="1" i="0" dirty="0">
              <a:solidFill>
                <a:srgbClr val="D5D5D5"/>
              </a:solidFill>
              <a:effectLst/>
            </a:endParaRPr>
          </a:p>
          <a:p>
            <a:r>
              <a:rPr lang="en-US" sz="3200" b="1" i="0" dirty="0">
                <a:solidFill>
                  <a:srgbClr val="D5D5D5"/>
                </a:solidFill>
                <a:effectLst/>
              </a:rPr>
              <a:t>Davies-Bouldin Index: </a:t>
            </a:r>
            <a:r>
              <a:rPr lang="en-US" sz="3600" b="1" i="0" dirty="0">
                <a:solidFill>
                  <a:srgbClr val="D5D5D5"/>
                </a:solidFill>
                <a:effectLst/>
              </a:rPr>
              <a:t>251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10C9C-B228-5823-5E77-481D89EA77E3}"/>
              </a:ext>
            </a:extLst>
          </p:cNvPr>
          <p:cNvSpPr txBox="1"/>
          <p:nvPr/>
        </p:nvSpPr>
        <p:spPr>
          <a:xfrm>
            <a:off x="7948786" y="6809449"/>
            <a:ext cx="7130796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i="0" dirty="0">
                <a:solidFill>
                  <a:srgbClr val="D5D5D5"/>
                </a:solidFill>
                <a:effectLst/>
              </a:rPr>
              <a:t>Silhouette Score: -0.025</a:t>
            </a:r>
          </a:p>
          <a:p>
            <a:pPr algn="ctr"/>
            <a:r>
              <a:rPr lang="en-US" sz="3600" b="1" i="0" dirty="0" err="1">
                <a:solidFill>
                  <a:srgbClr val="D5D5D5"/>
                </a:solidFill>
                <a:effectLst/>
              </a:rPr>
              <a:t>Calinski-Harabasz</a:t>
            </a:r>
            <a:r>
              <a:rPr lang="en-US" sz="3600" b="1" i="0" dirty="0">
                <a:solidFill>
                  <a:srgbClr val="D5D5D5"/>
                </a:solidFill>
                <a:effectLst/>
              </a:rPr>
              <a:t> Index: 647</a:t>
            </a:r>
          </a:p>
          <a:p>
            <a:pPr algn="ctr"/>
            <a:r>
              <a:rPr lang="en-US" sz="3600" b="1" i="0" dirty="0">
                <a:solidFill>
                  <a:srgbClr val="D5D5D5"/>
                </a:solidFill>
                <a:effectLst/>
              </a:rPr>
              <a:t>Davies-Bouldin Index: 242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7530DA-4AD6-138E-6FEA-6FB5A9BD5911}"/>
              </a:ext>
            </a:extLst>
          </p:cNvPr>
          <p:cNvSpPr/>
          <p:nvPr/>
        </p:nvSpPr>
        <p:spPr>
          <a:xfrm>
            <a:off x="1391478" y="9397578"/>
            <a:ext cx="7431462" cy="3113598"/>
          </a:xfrm>
          <a:prstGeom prst="roundRect">
            <a:avLst/>
          </a:prstGeom>
          <a:noFill/>
          <a:ln w="57150"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832DC0-35BD-6B9D-6425-3EBC9EE97B90}"/>
              </a:ext>
            </a:extLst>
          </p:cNvPr>
          <p:cNvSpPr txBox="1"/>
          <p:nvPr/>
        </p:nvSpPr>
        <p:spPr>
          <a:xfrm>
            <a:off x="1505041" y="4569871"/>
            <a:ext cx="553998" cy="148239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400" dirty="0"/>
              <a:t>3 features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89342-E19D-02F2-2CA4-92D807938FA9}"/>
              </a:ext>
            </a:extLst>
          </p:cNvPr>
          <p:cNvSpPr txBox="1"/>
          <p:nvPr/>
        </p:nvSpPr>
        <p:spPr>
          <a:xfrm>
            <a:off x="1471866" y="6426765"/>
            <a:ext cx="553998" cy="148239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400" dirty="0"/>
              <a:t>4 features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87486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9" grpId="0"/>
      <p:bldP spid="2" grpId="0"/>
      <p:bldP spid="3" grpId="0"/>
      <p:bldP spid="4" grpId="0" animBg="1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3F20BBFB-718B-4D37-A873-ABC231A1E9E4}"/>
              </a:ext>
            </a:extLst>
          </p:cNvPr>
          <p:cNvSpPr/>
          <p:nvPr/>
        </p:nvSpPr>
        <p:spPr>
          <a:xfrm>
            <a:off x="9888096" y="6106079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endParaRPr lang="en-US" sz="2250" b="1" dirty="0"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10D762-B2A7-4B7C-83E3-A42F7EC30B37}"/>
              </a:ext>
            </a:extLst>
          </p:cNvPr>
          <p:cNvSpPr/>
          <p:nvPr/>
        </p:nvSpPr>
        <p:spPr>
          <a:xfrm>
            <a:off x="9701865" y="6377022"/>
            <a:ext cx="184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endParaRPr lang="en-US" sz="3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D2DE531-7872-4FF1-9FA6-BDD28B551173}"/>
              </a:ext>
            </a:extLst>
          </p:cNvPr>
          <p:cNvSpPr/>
          <p:nvPr/>
        </p:nvSpPr>
        <p:spPr>
          <a:xfrm>
            <a:off x="10801452" y="8521931"/>
            <a:ext cx="461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81" name="Text Placeholder 2">
            <a:extLst>
              <a:ext uri="{FF2B5EF4-FFF2-40B4-BE49-F238E27FC236}">
                <a16:creationId xmlns:a16="http://schemas.microsoft.com/office/drawing/2014/main" id="{1548D02F-F436-4447-94F9-750BD3CA57E5}"/>
              </a:ext>
            </a:extLst>
          </p:cNvPr>
          <p:cNvSpPr txBox="1">
            <a:spLocks/>
          </p:cNvSpPr>
          <p:nvPr/>
        </p:nvSpPr>
        <p:spPr>
          <a:xfrm>
            <a:off x="5535453" y="480583"/>
            <a:ext cx="11767930" cy="1573890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b="1" dirty="0">
                <a:solidFill>
                  <a:schemeClr val="tx1"/>
                </a:solidFill>
              </a:rPr>
              <a:t>Preprocess</a:t>
            </a:r>
          </a:p>
          <a:p>
            <a:r>
              <a:rPr lang="en-US" sz="4400" dirty="0">
                <a:solidFill>
                  <a:schemeClr val="tx1"/>
                </a:solidFill>
              </a:rPr>
              <a:t>Dimension reduction 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079AC47-DADA-4EF7-878C-43CB876D2660}"/>
              </a:ext>
            </a:extLst>
          </p:cNvPr>
          <p:cNvSpPr txBox="1"/>
          <p:nvPr/>
        </p:nvSpPr>
        <p:spPr>
          <a:xfrm>
            <a:off x="6849128" y="9420470"/>
            <a:ext cx="1444241" cy="101566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dvent Pro" panose="02000506040000020004" pitchFamily="2" charset="0"/>
                <a:cs typeface="Montserrat Bold"/>
              </a:rPr>
              <a:t>LDA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28B6AC3-8B38-4869-BCC6-45AF23658A43}"/>
              </a:ext>
            </a:extLst>
          </p:cNvPr>
          <p:cNvSpPr txBox="1"/>
          <p:nvPr/>
        </p:nvSpPr>
        <p:spPr>
          <a:xfrm>
            <a:off x="2060678" y="10534241"/>
            <a:ext cx="6283086" cy="17543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5D5D5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Silhouette Score: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5D5D5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0.052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D5D5D5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D5D5D5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Calinski-Harabasz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5D5D5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Index: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5D5D5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5271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D5D5D5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5D5D5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Davies-Bouldin Index: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5D5D5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69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DEE2E4">
                  <a:lumMod val="65000"/>
                  <a:lumOff val="35000"/>
                </a:srgbClr>
              </a:solidFill>
              <a:effectLst/>
              <a:uLnTx/>
              <a:uFillTx/>
              <a:latin typeface="Open Sans Ligh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7530DA-4AD6-138E-6FEA-6FB5A9BD5911}"/>
              </a:ext>
            </a:extLst>
          </p:cNvPr>
          <p:cNvSpPr/>
          <p:nvPr/>
        </p:nvSpPr>
        <p:spPr>
          <a:xfrm>
            <a:off x="1391478" y="9397578"/>
            <a:ext cx="7431462" cy="3113598"/>
          </a:xfrm>
          <a:prstGeom prst="roundRect">
            <a:avLst/>
          </a:prstGeom>
          <a:noFill/>
          <a:ln w="57150"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16459D9-A666-B1BD-1DE6-3D8866C96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3200" y="4276988"/>
            <a:ext cx="9450881" cy="823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A9A443-96B2-4EE7-FA72-109E8D433E3C}"/>
              </a:ext>
            </a:extLst>
          </p:cNvPr>
          <p:cNvSpPr txBox="1"/>
          <p:nvPr/>
        </p:nvSpPr>
        <p:spPr>
          <a:xfrm>
            <a:off x="2122937" y="7792278"/>
            <a:ext cx="55193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Correlation of output</a:t>
            </a:r>
          </a:p>
        </p:txBody>
      </p:sp>
    </p:spTree>
    <p:extLst>
      <p:ext uri="{BB962C8B-B14F-4D97-AF65-F5344CB8AC3E}">
        <p14:creationId xmlns:p14="http://schemas.microsoft.com/office/powerpoint/2010/main" val="1202649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1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" dur="1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2" grpId="0"/>
      <p:bldP spid="92" grpId="1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enefit-color">
      <a:dk1>
        <a:srgbClr val="16152C"/>
      </a:dk1>
      <a:lt1>
        <a:srgbClr val="DEE2E4"/>
      </a:lt1>
      <a:dk2>
        <a:srgbClr val="16152C"/>
      </a:dk2>
      <a:lt2>
        <a:srgbClr val="DEE2E4"/>
      </a:lt2>
      <a:accent1>
        <a:srgbClr val="FF512F"/>
      </a:accent1>
      <a:accent2>
        <a:srgbClr val="FC5F2A"/>
      </a:accent2>
      <a:accent3>
        <a:srgbClr val="F96D26"/>
      </a:accent3>
      <a:accent4>
        <a:srgbClr val="F67B21"/>
      </a:accent4>
      <a:accent5>
        <a:srgbClr val="F3891D"/>
      </a:accent5>
      <a:accent6>
        <a:srgbClr val="F09819"/>
      </a:accent6>
      <a:hlink>
        <a:srgbClr val="FAC96A"/>
      </a:hlink>
      <a:folHlink>
        <a:srgbClr val="FCDB9B"/>
      </a:folHlink>
    </a:clrScheme>
    <a:fontScheme name="Benefit">
      <a:majorFont>
        <a:latin typeface="Open Sans 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7632</TotalTime>
  <Words>1487</Words>
  <Application>Microsoft Office PowerPoint</Application>
  <PresentationFormat>Custom</PresentationFormat>
  <Paragraphs>454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4" baseType="lpstr">
      <vt:lpstr>Advent Pro</vt:lpstr>
      <vt:lpstr>Arial</vt:lpstr>
      <vt:lpstr>Calibri</vt:lpstr>
      <vt:lpstr>Cambria Math</vt:lpstr>
      <vt:lpstr>dt-arrows-01</vt:lpstr>
      <vt:lpstr>dt-business-01</vt:lpstr>
      <vt:lpstr>dt-business-08</vt:lpstr>
      <vt:lpstr>dt-line-technology-01</vt:lpstr>
      <vt:lpstr>dt-transport-02</vt:lpstr>
      <vt:lpstr>Lato</vt:lpstr>
      <vt:lpstr>Open Sans</vt:lpstr>
      <vt:lpstr>Open Sans bold</vt:lpstr>
      <vt:lpstr>Open Sans Light</vt:lpstr>
      <vt:lpstr>Segoe UI</vt:lpstr>
      <vt:lpstr>Segoe UI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Dell-Studio</dc:creator>
  <cp:lastModifiedBy>Shima Naseri</cp:lastModifiedBy>
  <cp:revision>304</cp:revision>
  <dcterms:created xsi:type="dcterms:W3CDTF">2016-11-21T05:52:30Z</dcterms:created>
  <dcterms:modified xsi:type="dcterms:W3CDTF">2023-07-22T05:44:19Z</dcterms:modified>
</cp:coreProperties>
</file>